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72" r:id="rId3"/>
    <p:sldId id="328" r:id="rId4"/>
    <p:sldId id="285" r:id="rId5"/>
    <p:sldId id="345" r:id="rId6"/>
    <p:sldId id="347" r:id="rId7"/>
    <p:sldId id="329" r:id="rId8"/>
    <p:sldId id="348" r:id="rId9"/>
    <p:sldId id="346" r:id="rId10"/>
    <p:sldId id="330" r:id="rId11"/>
    <p:sldId id="286" r:id="rId12"/>
    <p:sldId id="284" r:id="rId13"/>
    <p:sldId id="283" r:id="rId14"/>
    <p:sldId id="349" r:id="rId15"/>
    <p:sldId id="354" r:id="rId16"/>
    <p:sldId id="333" r:id="rId17"/>
    <p:sldId id="340" r:id="rId18"/>
    <p:sldId id="350" r:id="rId19"/>
    <p:sldId id="341" r:id="rId20"/>
    <p:sldId id="342" r:id="rId21"/>
    <p:sldId id="343" r:id="rId22"/>
    <p:sldId id="351" r:id="rId23"/>
    <p:sldId id="344" r:id="rId24"/>
    <p:sldId id="353" r:id="rId25"/>
    <p:sldId id="352" r:id="rId26"/>
    <p:sldId id="33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75" d="100"/>
          <a:sy n="75" d="100"/>
        </p:scale>
        <p:origin x="9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28" tIns="45714" rIns="91428" bIns="45714" rtlCol="0"/>
          <a:lstStyle>
            <a:lvl1pPr algn="r">
              <a:defRPr sz="1200"/>
            </a:lvl1pPr>
          </a:lstStyle>
          <a:p>
            <a:fld id="{2E4484BB-889C-4AFD-8FA2-CD036B477F4C}" type="datetimeFigureOut">
              <a:rPr lang="en-US" smtClean="0"/>
              <a:t>7/10/2023</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28" tIns="45714" rIns="91428" bIns="45714" rtlCol="0" anchor="b"/>
          <a:lstStyle>
            <a:lvl1pPr algn="r">
              <a:defRPr sz="1200"/>
            </a:lvl1pPr>
          </a:lstStyle>
          <a:p>
            <a:fld id="{ACAF07F7-3EFD-46CC-9972-D886A400D731}" type="slidenum">
              <a:rPr lang="en-US" smtClean="0"/>
              <a:t>‹#›</a:t>
            </a:fld>
            <a:endParaRPr lang="en-US"/>
          </a:p>
        </p:txBody>
      </p:sp>
    </p:spTree>
    <p:extLst>
      <p:ext uri="{BB962C8B-B14F-4D97-AF65-F5344CB8AC3E}">
        <p14:creationId xmlns:p14="http://schemas.microsoft.com/office/powerpoint/2010/main" val="3624269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422530547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26332970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60751185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F5660-8956-4F67-A2C5-863760AE87E4}"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70098027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8F5660-8956-4F67-A2C5-863760AE87E4}"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72416625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8F5660-8956-4F67-A2C5-863760AE87E4}"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225911170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F5660-8956-4F67-A2C5-863760AE87E4}"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232558865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8F5660-8956-4F67-A2C5-863760AE87E4}"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112685993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F5660-8956-4F67-A2C5-863760AE87E4}"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25670328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8F5660-8956-4F67-A2C5-863760AE87E4}"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369755577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8F5660-8956-4F67-A2C5-863760AE87E4}"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1BED3-6C8B-4DA3-9525-07264F786630}" type="slidenum">
              <a:rPr lang="en-US" smtClean="0"/>
              <a:t>‹#›</a:t>
            </a:fld>
            <a:endParaRPr lang="en-US"/>
          </a:p>
        </p:txBody>
      </p:sp>
    </p:spTree>
    <p:extLst>
      <p:ext uri="{BB962C8B-B14F-4D97-AF65-F5344CB8AC3E}">
        <p14:creationId xmlns:p14="http://schemas.microsoft.com/office/powerpoint/2010/main" val="99882126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accent1">
                <a:lumMod val="5000"/>
                <a:lumOff val="95000"/>
              </a:schemeClr>
            </a:gs>
            <a:gs pos="100000">
              <a:srgbClr val="FAC82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F5660-8956-4F67-A2C5-863760AE87E4}" type="datetimeFigureOut">
              <a:rPr lang="en-US" smtClean="0"/>
              <a:t>7/10/2023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1BED3-6C8B-4DA3-9525-07264F786630}" type="slidenum">
              <a:rPr lang="en-US" smtClean="0"/>
              <a:t>‹#›</a:t>
            </a:fld>
            <a:endParaRPr lang="en-US"/>
          </a:p>
        </p:txBody>
      </p:sp>
      <p:sp>
        <p:nvSpPr>
          <p:cNvPr id="8" name="Rectangle 7">
            <a:extLst>
              <a:ext uri="{FF2B5EF4-FFF2-40B4-BE49-F238E27FC236}">
                <a16:creationId xmlns:a16="http://schemas.microsoft.com/office/drawing/2014/main" id="{D56EA3A6-0BB8-0D45-ADF8-78451AF5C199}"/>
              </a:ext>
            </a:extLst>
          </p:cNvPr>
          <p:cNvSpPr/>
          <p:nvPr/>
        </p:nvSpPr>
        <p:spPr>
          <a:xfrm>
            <a:off x="0" y="6015790"/>
            <a:ext cx="12192000" cy="84221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022F9DF5-1C79-9349-8BF2-E119C70590E1}"/>
              </a:ext>
            </a:extLst>
          </p:cNvPr>
          <p:cNvPicPr>
            <a:picLocks noChangeAspect="1"/>
          </p:cNvPicPr>
          <p:nvPr/>
        </p:nvPicPr>
        <p:blipFill>
          <a:blip r:embed="rId13"/>
          <a:stretch>
            <a:fillRect/>
          </a:stretch>
        </p:blipFill>
        <p:spPr>
          <a:xfrm>
            <a:off x="8255848" y="6212500"/>
            <a:ext cx="3452704" cy="508976"/>
          </a:xfrm>
          <a:prstGeom prst="rect">
            <a:avLst/>
          </a:prstGeom>
        </p:spPr>
      </p:pic>
    </p:spTree>
    <p:extLst>
      <p:ext uri="{BB962C8B-B14F-4D97-AF65-F5344CB8AC3E}">
        <p14:creationId xmlns:p14="http://schemas.microsoft.com/office/powerpoint/2010/main" val="49323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disabilitycenter.missouri.edu/guid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mudcexams@missouri.edu"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disabilitycenter@missouri.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isabilitycenter.missouri.edu/guid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6415" y="1736205"/>
            <a:ext cx="9144000" cy="896870"/>
          </a:xfrm>
        </p:spPr>
        <p:txBody>
          <a:bodyPr>
            <a:noAutofit/>
          </a:bodyPr>
          <a:lstStyle/>
          <a:p>
            <a:br>
              <a:rPr lang="en-US" sz="4400" b="1" dirty="0">
                <a:latin typeface="+mn-lt"/>
              </a:rPr>
            </a:br>
            <a:r>
              <a:rPr lang="en-US" sz="6600" b="1" dirty="0">
                <a:latin typeface="+mn-lt"/>
              </a:rPr>
              <a:t>Disability Center</a:t>
            </a:r>
            <a:endParaRPr lang="en-US" sz="4400" b="1" dirty="0">
              <a:latin typeface="+mn-lt"/>
            </a:endParaRPr>
          </a:p>
        </p:txBody>
      </p:sp>
      <p:sp>
        <p:nvSpPr>
          <p:cNvPr id="4" name="Rectangle 3"/>
          <p:cNvSpPr/>
          <p:nvPr/>
        </p:nvSpPr>
        <p:spPr>
          <a:xfrm>
            <a:off x="2553731" y="3605910"/>
            <a:ext cx="7289368" cy="830997"/>
          </a:xfrm>
          <a:prstGeom prst="rect">
            <a:avLst/>
          </a:prstGeom>
        </p:spPr>
        <p:txBody>
          <a:bodyPr wrap="square">
            <a:spAutoFit/>
          </a:bodyPr>
          <a:lstStyle/>
          <a:p>
            <a:pPr algn="ctr"/>
            <a:r>
              <a:rPr lang="en-US" sz="4800" dirty="0"/>
              <a:t>New Student Orientation</a:t>
            </a:r>
          </a:p>
        </p:txBody>
      </p:sp>
    </p:spTree>
    <p:extLst>
      <p:ext uri="{BB962C8B-B14F-4D97-AF65-F5344CB8AC3E}">
        <p14:creationId xmlns:p14="http://schemas.microsoft.com/office/powerpoint/2010/main" val="60373743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Discussing Exam Accommodations</a:t>
            </a:r>
          </a:p>
        </p:txBody>
      </p:sp>
      <p:sp>
        <p:nvSpPr>
          <p:cNvPr id="2" name="Content Placeholder 1">
            <a:extLst>
              <a:ext uri="{FF2B5EF4-FFF2-40B4-BE49-F238E27FC236}">
                <a16:creationId xmlns:a16="http://schemas.microsoft.com/office/drawing/2014/main" id="{2736B801-3092-762A-FF41-8DF829C08FE4}"/>
              </a:ext>
            </a:extLst>
          </p:cNvPr>
          <p:cNvSpPr>
            <a:spLocks noGrp="1"/>
          </p:cNvSpPr>
          <p:nvPr>
            <p:ph idx="1"/>
          </p:nvPr>
        </p:nvSpPr>
        <p:spPr/>
        <p:txBody>
          <a:bodyPr/>
          <a:lstStyle/>
          <a:p>
            <a:r>
              <a:rPr lang="en-US" dirty="0"/>
              <a:t>One of the most common type of accommodation students receive are exam accommodations. </a:t>
            </a:r>
          </a:p>
          <a:p>
            <a:endParaRPr lang="en-US" dirty="0"/>
          </a:p>
          <a:p>
            <a:r>
              <a:rPr lang="en-US" dirty="0"/>
              <a:t>The following slides provide some additional tips for talking with your instructors about your exam needs. </a:t>
            </a:r>
          </a:p>
        </p:txBody>
      </p:sp>
    </p:spTree>
    <p:extLst>
      <p:ext uri="{BB962C8B-B14F-4D97-AF65-F5344CB8AC3E}">
        <p14:creationId xmlns:p14="http://schemas.microsoft.com/office/powerpoint/2010/main" val="334158499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062681" y="1749658"/>
            <a:ext cx="10577384" cy="3975640"/>
          </a:xfrm>
        </p:spPr>
        <p:txBody>
          <a:bodyPr>
            <a:normAutofit/>
          </a:bodyPr>
          <a:lstStyle/>
          <a:p>
            <a:r>
              <a:rPr lang="en-US" dirty="0">
                <a:latin typeface="+mj-lt"/>
              </a:rPr>
              <a:t>First, ask your instructors:</a:t>
            </a:r>
          </a:p>
          <a:p>
            <a:pPr lvl="1"/>
            <a:r>
              <a:rPr lang="en-US" sz="2000" dirty="0">
                <a:latin typeface="+mj-lt"/>
              </a:rPr>
              <a:t>Are you providing me the exam accommodations listed on my letter? </a:t>
            </a:r>
          </a:p>
          <a:p>
            <a:pPr lvl="1"/>
            <a:r>
              <a:rPr lang="en-US" sz="2000" dirty="0">
                <a:latin typeface="+mj-lt"/>
              </a:rPr>
              <a:t>Or, do I need to schedule my exams at the Disability Center?</a:t>
            </a:r>
            <a:br>
              <a:rPr lang="en-US" sz="2000" dirty="0">
                <a:latin typeface="+mj-lt"/>
              </a:rPr>
            </a:br>
            <a:r>
              <a:rPr lang="en-US" sz="1200" dirty="0">
                <a:latin typeface="+mj-lt"/>
              </a:rPr>
              <a:t> </a:t>
            </a:r>
            <a:endParaRPr lang="en-US" sz="2000" dirty="0">
              <a:latin typeface="+mj-lt"/>
            </a:endParaRPr>
          </a:p>
          <a:p>
            <a:r>
              <a:rPr lang="en-US" sz="2400" dirty="0">
                <a:latin typeface="+mj-lt"/>
              </a:rPr>
              <a:t>If the instructor </a:t>
            </a:r>
            <a:r>
              <a:rPr lang="en-US" sz="2400" i="1" u="sng" dirty="0">
                <a:latin typeface="+mj-lt"/>
              </a:rPr>
              <a:t>will</a:t>
            </a:r>
            <a:r>
              <a:rPr lang="en-US" sz="2400" dirty="0">
                <a:latin typeface="+mj-lt"/>
              </a:rPr>
              <a:t> be providing your exam accommodations, discuss details on how your instructor will implement. </a:t>
            </a:r>
          </a:p>
          <a:p>
            <a:endParaRPr lang="en-US" sz="1100" dirty="0">
              <a:latin typeface="+mj-lt"/>
            </a:endParaRPr>
          </a:p>
          <a:p>
            <a:r>
              <a:rPr lang="en-US" sz="2400" dirty="0">
                <a:latin typeface="+mj-lt"/>
              </a:rPr>
              <a:t>If the instructor </a:t>
            </a:r>
            <a:r>
              <a:rPr lang="en-US" sz="2400" i="1" u="sng" dirty="0">
                <a:latin typeface="+mj-lt"/>
              </a:rPr>
              <a:t>will not </a:t>
            </a:r>
            <a:r>
              <a:rPr lang="en-US" sz="2400" dirty="0">
                <a:latin typeface="+mj-lt"/>
              </a:rPr>
              <a:t>be providing your exam accommodations, you will submit an exam request online using myAccess.</a:t>
            </a:r>
            <a:r>
              <a:rPr lang="en-US" sz="1800" dirty="0">
                <a:latin typeface="+mj-lt"/>
              </a:rPr>
              <a:t>  </a:t>
            </a:r>
            <a:endParaRPr lang="en-US" sz="2800" dirty="0"/>
          </a:p>
        </p:txBody>
      </p:sp>
      <p:sp>
        <p:nvSpPr>
          <p:cNvPr id="7" name="Rectangle 6"/>
          <p:cNvSpPr/>
          <p:nvPr/>
        </p:nvSpPr>
        <p:spPr>
          <a:xfrm>
            <a:off x="748061" y="377566"/>
            <a:ext cx="10712355" cy="584775"/>
          </a:xfrm>
          <a:prstGeom prst="rect">
            <a:avLst/>
          </a:prstGeom>
        </p:spPr>
        <p:txBody>
          <a:bodyPr wrap="none">
            <a:spAutoFit/>
          </a:bodyPr>
          <a:lstStyle/>
          <a:p>
            <a:pPr algn="ctr"/>
            <a:r>
              <a:rPr lang="en-US" sz="3200" b="1" dirty="0">
                <a:solidFill>
                  <a:schemeClr val="bg2">
                    <a:lumMod val="10000"/>
                  </a:schemeClr>
                </a:solidFill>
                <a:latin typeface="+mj-lt"/>
                <a:cs typeface="MV Boli" panose="02000500030200090000" pitchFamily="2" charset="0"/>
              </a:rPr>
              <a:t>Discussing Exam Accommodations with Instructors…</a:t>
            </a:r>
          </a:p>
        </p:txBody>
      </p:sp>
    </p:spTree>
    <p:extLst>
      <p:ext uri="{BB962C8B-B14F-4D97-AF65-F5344CB8AC3E}">
        <p14:creationId xmlns:p14="http://schemas.microsoft.com/office/powerpoint/2010/main" val="200225386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385" y="1224794"/>
            <a:ext cx="10991608" cy="4597166"/>
          </a:xfrm>
        </p:spPr>
        <p:txBody>
          <a:bodyPr>
            <a:normAutofit lnSpcReduction="10000"/>
          </a:bodyPr>
          <a:lstStyle/>
          <a:p>
            <a:pPr>
              <a:spcBef>
                <a:spcPts val="0"/>
              </a:spcBef>
            </a:pPr>
            <a:r>
              <a:rPr lang="en-US" sz="2800" dirty="0">
                <a:latin typeface="+mj-lt"/>
              </a:rPr>
              <a:t>You are expected to take your exam at the same date and time as your class, except in situations where there is a time conflict.</a:t>
            </a:r>
          </a:p>
          <a:p>
            <a:pPr>
              <a:spcBef>
                <a:spcPts val="0"/>
              </a:spcBef>
            </a:pPr>
            <a:endParaRPr lang="en-US" b="1" dirty="0">
              <a:latin typeface="+mj-lt"/>
            </a:endParaRPr>
          </a:p>
          <a:p>
            <a:pPr>
              <a:spcBef>
                <a:spcPts val="0"/>
              </a:spcBef>
            </a:pPr>
            <a:r>
              <a:rPr lang="en-US" dirty="0">
                <a:latin typeface="+mj-lt"/>
              </a:rPr>
              <a:t>Time conflicts may occur when students have extended time accommodations and back-to-back classes. </a:t>
            </a:r>
          </a:p>
          <a:p>
            <a:pPr lvl="1">
              <a:spcBef>
                <a:spcPts val="0"/>
              </a:spcBef>
            </a:pPr>
            <a:r>
              <a:rPr lang="en-US" sz="2000" dirty="0">
                <a:latin typeface="+mj-lt"/>
              </a:rPr>
              <a:t>For example: </a:t>
            </a:r>
          </a:p>
          <a:p>
            <a:pPr lvl="2">
              <a:spcBef>
                <a:spcPts val="0"/>
              </a:spcBef>
            </a:pPr>
            <a:r>
              <a:rPr lang="en-US" sz="1800" dirty="0">
                <a:latin typeface="+mj-lt"/>
              </a:rPr>
              <a:t>You have a class at 9am and a class at 10am.</a:t>
            </a:r>
          </a:p>
          <a:p>
            <a:pPr lvl="2">
              <a:spcBef>
                <a:spcPts val="0"/>
              </a:spcBef>
            </a:pPr>
            <a:r>
              <a:rPr lang="en-US" sz="1800" dirty="0">
                <a:latin typeface="+mj-lt"/>
              </a:rPr>
              <a:t>You have a 9am exam and your instructor says you will have 50 minutes for your exam.</a:t>
            </a:r>
          </a:p>
          <a:p>
            <a:pPr lvl="2">
              <a:spcBef>
                <a:spcPts val="0"/>
              </a:spcBef>
            </a:pPr>
            <a:r>
              <a:rPr lang="en-US" sz="1800" dirty="0">
                <a:latin typeface="+mj-lt"/>
              </a:rPr>
              <a:t>If you have “time and a half” as an accommodation, this means you have 1 hour and 15 minutes for your exam.</a:t>
            </a:r>
          </a:p>
          <a:p>
            <a:pPr lvl="2">
              <a:spcBef>
                <a:spcPts val="0"/>
              </a:spcBef>
            </a:pPr>
            <a:r>
              <a:rPr lang="en-US" sz="1800" dirty="0">
                <a:latin typeface="+mj-lt"/>
              </a:rPr>
              <a:t>If you start your exam at 9am, that means your exam will run potentially to 10:15am, causing you to miss part of your class.</a:t>
            </a:r>
            <a:br>
              <a:rPr lang="en-US" sz="1800" dirty="0">
                <a:latin typeface="+mj-lt"/>
              </a:rPr>
            </a:br>
            <a:endParaRPr lang="en-US" sz="1800" dirty="0">
              <a:latin typeface="+mj-lt"/>
            </a:endParaRPr>
          </a:p>
          <a:p>
            <a:pPr marL="53975" lvl="2" indent="0" algn="ctr">
              <a:spcBef>
                <a:spcPts val="0"/>
              </a:spcBef>
              <a:buNone/>
            </a:pPr>
            <a:r>
              <a:rPr lang="en-US" sz="2800" dirty="0">
                <a:latin typeface="+mj-lt"/>
              </a:rPr>
              <a:t>In these situations, you’ll need to talk with your instructor about arranging an alternative time to take your exam. </a:t>
            </a:r>
          </a:p>
          <a:p>
            <a:pPr marL="914400" lvl="2" indent="0">
              <a:buNone/>
            </a:pPr>
            <a:endParaRPr lang="en-US" dirty="0"/>
          </a:p>
          <a:p>
            <a:pPr marL="914400" lvl="2" indent="0">
              <a:buNone/>
            </a:pPr>
            <a:endParaRPr lang="en-US" dirty="0"/>
          </a:p>
        </p:txBody>
      </p:sp>
      <p:sp>
        <p:nvSpPr>
          <p:cNvPr id="9" name="Rectangle 8"/>
          <p:cNvSpPr/>
          <p:nvPr/>
        </p:nvSpPr>
        <p:spPr>
          <a:xfrm>
            <a:off x="685385" y="377566"/>
            <a:ext cx="10837710" cy="523220"/>
          </a:xfrm>
          <a:prstGeom prst="rect">
            <a:avLst/>
          </a:prstGeom>
        </p:spPr>
        <p:txBody>
          <a:bodyPr wrap="none">
            <a:spAutoFit/>
          </a:bodyPr>
          <a:lstStyle/>
          <a:p>
            <a:pPr algn="ctr"/>
            <a:r>
              <a:rPr lang="en-US" sz="2800" b="1" dirty="0">
                <a:solidFill>
                  <a:schemeClr val="bg2">
                    <a:lumMod val="10000"/>
                  </a:schemeClr>
                </a:solidFill>
                <a:latin typeface="+mj-lt"/>
                <a:cs typeface="MV Boli" panose="02000500030200090000" pitchFamily="2" charset="0"/>
              </a:rPr>
              <a:t>Discussing Exam Accommodations with Instructors (cont’d)…</a:t>
            </a:r>
          </a:p>
        </p:txBody>
      </p:sp>
    </p:spTree>
    <p:extLst>
      <p:ext uri="{BB962C8B-B14F-4D97-AF65-F5344CB8AC3E}">
        <p14:creationId xmlns:p14="http://schemas.microsoft.com/office/powerpoint/2010/main" val="85759992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97764" y="1149292"/>
            <a:ext cx="10234468" cy="45449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182880" defTabSz="548640">
              <a:lnSpc>
                <a:spcPct val="100000"/>
              </a:lnSpc>
            </a:pPr>
            <a:r>
              <a:rPr lang="en-US" sz="2400" dirty="0">
                <a:latin typeface="+mj-lt"/>
              </a:rPr>
              <a:t>If you have scheduling conflicts, ask your instructor:</a:t>
            </a:r>
          </a:p>
          <a:p>
            <a:pPr lvl="1" indent="-182880" defTabSz="548640">
              <a:lnSpc>
                <a:spcPct val="100000"/>
              </a:lnSpc>
            </a:pPr>
            <a:r>
              <a:rPr lang="en-US" i="1" dirty="0">
                <a:latin typeface="+mj-lt"/>
              </a:rPr>
              <a:t>Can I start my exam earlier in the day? Later in the day?</a:t>
            </a:r>
          </a:p>
          <a:p>
            <a:pPr lvl="1" indent="-182880" defTabSz="548640">
              <a:lnSpc>
                <a:spcPct val="100000"/>
              </a:lnSpc>
            </a:pPr>
            <a:endParaRPr lang="en-US" i="1" dirty="0">
              <a:latin typeface="+mj-lt"/>
            </a:endParaRPr>
          </a:p>
          <a:p>
            <a:pPr indent="-182880" defTabSz="548640">
              <a:lnSpc>
                <a:spcPct val="100000"/>
              </a:lnSpc>
            </a:pPr>
            <a:r>
              <a:rPr lang="en-US" sz="2400" dirty="0">
                <a:latin typeface="+mj-lt"/>
              </a:rPr>
              <a:t>Come up with an agreeable time.</a:t>
            </a:r>
          </a:p>
          <a:p>
            <a:pPr indent="-182880" defTabSz="548640">
              <a:lnSpc>
                <a:spcPct val="100000"/>
              </a:lnSpc>
            </a:pPr>
            <a:endParaRPr lang="en-US" sz="2400" dirty="0">
              <a:latin typeface="+mj-lt"/>
            </a:endParaRPr>
          </a:p>
          <a:p>
            <a:pPr indent="-182880" defTabSz="548640">
              <a:lnSpc>
                <a:spcPct val="100000"/>
              </a:lnSpc>
            </a:pPr>
            <a:r>
              <a:rPr lang="en-US" sz="2400" dirty="0">
                <a:latin typeface="+mj-lt"/>
              </a:rPr>
              <a:t>Discuss </a:t>
            </a:r>
            <a:r>
              <a:rPr lang="en-US" sz="2400" i="1" dirty="0">
                <a:latin typeface="+mj-lt"/>
              </a:rPr>
              <a:t>all</a:t>
            </a:r>
            <a:r>
              <a:rPr lang="en-US" sz="2400" dirty="0">
                <a:latin typeface="+mj-lt"/>
              </a:rPr>
              <a:t> exams for the semester, </a:t>
            </a:r>
            <a:r>
              <a:rPr lang="en-US" sz="2400" i="1" dirty="0">
                <a:latin typeface="+mj-lt"/>
              </a:rPr>
              <a:t>including your final</a:t>
            </a:r>
            <a:r>
              <a:rPr lang="en-US" sz="2400" dirty="0">
                <a:latin typeface="+mj-lt"/>
              </a:rPr>
              <a:t>.</a:t>
            </a:r>
          </a:p>
          <a:p>
            <a:pPr indent="-182880" defTabSz="548640">
              <a:lnSpc>
                <a:spcPct val="100000"/>
              </a:lnSpc>
            </a:pPr>
            <a:endParaRPr lang="en-US" sz="2400" dirty="0">
              <a:latin typeface="+mj-lt"/>
            </a:endParaRPr>
          </a:p>
          <a:p>
            <a:pPr indent="-182880" defTabSz="548640">
              <a:lnSpc>
                <a:spcPct val="100000"/>
              </a:lnSpc>
            </a:pPr>
            <a:r>
              <a:rPr lang="en-US" sz="2400" dirty="0">
                <a:latin typeface="+mj-lt"/>
              </a:rPr>
              <a:t>It is important that you resolve any exam schedule conflicts </a:t>
            </a:r>
            <a:r>
              <a:rPr lang="en-US" sz="2400" i="1" u="sng" dirty="0">
                <a:latin typeface="+mj-lt"/>
              </a:rPr>
              <a:t>before</a:t>
            </a:r>
            <a:r>
              <a:rPr lang="en-US" sz="2400" dirty="0">
                <a:latin typeface="+mj-lt"/>
              </a:rPr>
              <a:t> you submit an exam request with the Disability Center so you can provide verification of the approved upon alternative time to our staff. </a:t>
            </a:r>
          </a:p>
        </p:txBody>
      </p:sp>
      <p:sp>
        <p:nvSpPr>
          <p:cNvPr id="2" name="Rectangle 1"/>
          <p:cNvSpPr/>
          <p:nvPr/>
        </p:nvSpPr>
        <p:spPr>
          <a:xfrm>
            <a:off x="1660189" y="369172"/>
            <a:ext cx="8509637" cy="584775"/>
          </a:xfrm>
          <a:prstGeom prst="rect">
            <a:avLst/>
          </a:prstGeom>
        </p:spPr>
        <p:txBody>
          <a:bodyPr wrap="none">
            <a:spAutoFit/>
          </a:bodyPr>
          <a:lstStyle/>
          <a:p>
            <a:pPr algn="ctr"/>
            <a:r>
              <a:rPr lang="en-US" sz="3200" b="1" dirty="0">
                <a:solidFill>
                  <a:schemeClr val="bg2">
                    <a:lumMod val="10000"/>
                  </a:schemeClr>
                </a:solidFill>
                <a:latin typeface="+mj-lt"/>
                <a:cs typeface="MV Boli" panose="02000500030200090000" pitchFamily="2" charset="0"/>
              </a:rPr>
              <a:t>Handling Exam Scheduling Time Conflicts </a:t>
            </a:r>
          </a:p>
        </p:txBody>
      </p:sp>
    </p:spTree>
    <p:extLst>
      <p:ext uri="{BB962C8B-B14F-4D97-AF65-F5344CB8AC3E}">
        <p14:creationId xmlns:p14="http://schemas.microsoft.com/office/powerpoint/2010/main" val="237291125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F621B-88A6-C64F-4C65-047833EE515D}"/>
              </a:ext>
            </a:extLst>
          </p:cNvPr>
          <p:cNvSpPr>
            <a:spLocks noGrp="1"/>
          </p:cNvSpPr>
          <p:nvPr>
            <p:ph type="title"/>
          </p:nvPr>
        </p:nvSpPr>
        <p:spPr/>
        <p:txBody>
          <a:bodyPr/>
          <a:lstStyle/>
          <a:p>
            <a:r>
              <a:rPr lang="en-US" dirty="0"/>
              <a:t>Taking Exams with the Disability Center</a:t>
            </a:r>
          </a:p>
        </p:txBody>
      </p:sp>
      <p:sp>
        <p:nvSpPr>
          <p:cNvPr id="3" name="Text Placeholder 2">
            <a:extLst>
              <a:ext uri="{FF2B5EF4-FFF2-40B4-BE49-F238E27FC236}">
                <a16:creationId xmlns:a16="http://schemas.microsoft.com/office/drawing/2014/main" id="{D9FFE02F-E955-337D-D43F-02C689D59EFD}"/>
              </a:ext>
            </a:extLst>
          </p:cNvPr>
          <p:cNvSpPr>
            <a:spLocks noGrp="1"/>
          </p:cNvSpPr>
          <p:nvPr>
            <p:ph type="body" idx="1"/>
          </p:nvPr>
        </p:nvSpPr>
        <p:spPr/>
        <p:txBody>
          <a:bodyPr/>
          <a:lstStyle/>
          <a:p>
            <a:r>
              <a:rPr lang="en-US" dirty="0"/>
              <a:t>The following slides provide an overview of our policies and procedures on taking exams with the office. </a:t>
            </a:r>
          </a:p>
          <a:p>
            <a:endParaRPr lang="en-US" dirty="0"/>
          </a:p>
        </p:txBody>
      </p:sp>
    </p:spTree>
    <p:extLst>
      <p:ext uri="{BB962C8B-B14F-4D97-AF65-F5344CB8AC3E}">
        <p14:creationId xmlns:p14="http://schemas.microsoft.com/office/powerpoint/2010/main" val="1479001023"/>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036E-1D66-D6D9-89FC-871220DACE96}"/>
              </a:ext>
            </a:extLst>
          </p:cNvPr>
          <p:cNvSpPr>
            <a:spLocks noGrp="1"/>
          </p:cNvSpPr>
          <p:nvPr>
            <p:ph type="title"/>
          </p:nvPr>
        </p:nvSpPr>
        <p:spPr/>
        <p:txBody>
          <a:bodyPr/>
          <a:lstStyle/>
          <a:p>
            <a:r>
              <a:rPr lang="en-US" dirty="0"/>
              <a:t>Scheduling Your Exams</a:t>
            </a:r>
          </a:p>
        </p:txBody>
      </p:sp>
      <p:sp>
        <p:nvSpPr>
          <p:cNvPr id="3" name="Content Placeholder 2">
            <a:extLst>
              <a:ext uri="{FF2B5EF4-FFF2-40B4-BE49-F238E27FC236}">
                <a16:creationId xmlns:a16="http://schemas.microsoft.com/office/drawing/2014/main" id="{F7FB647A-118B-3CB4-E11C-295141A68826}"/>
              </a:ext>
            </a:extLst>
          </p:cNvPr>
          <p:cNvSpPr>
            <a:spLocks noGrp="1"/>
          </p:cNvSpPr>
          <p:nvPr>
            <p:ph idx="1"/>
          </p:nvPr>
        </p:nvSpPr>
        <p:spPr>
          <a:xfrm>
            <a:off x="838200" y="1593908"/>
            <a:ext cx="10515600" cy="4583055"/>
          </a:xfrm>
        </p:spPr>
        <p:txBody>
          <a:bodyPr>
            <a:normAutofit fontScale="92500" lnSpcReduction="10000"/>
          </a:bodyPr>
          <a:lstStyle/>
          <a:p>
            <a:pPr>
              <a:lnSpc>
                <a:spcPct val="120000"/>
              </a:lnSpc>
              <a:spcBef>
                <a:spcPts val="600"/>
              </a:spcBef>
            </a:pPr>
            <a:r>
              <a:rPr lang="en-US" sz="2800" dirty="0"/>
              <a:t>For all exams you’ll be taking with our office, you’ll need to submit a request through the Exam Access module in </a:t>
            </a:r>
            <a:r>
              <a:rPr lang="en-US" sz="2800" dirty="0" err="1"/>
              <a:t>myAccess</a:t>
            </a:r>
            <a:r>
              <a:rPr lang="en-US" sz="2800" dirty="0"/>
              <a:t>. </a:t>
            </a:r>
          </a:p>
          <a:p>
            <a:pPr>
              <a:lnSpc>
                <a:spcPct val="120000"/>
              </a:lnSpc>
              <a:spcBef>
                <a:spcPts val="600"/>
              </a:spcBef>
            </a:pPr>
            <a:endParaRPr lang="en-US" sz="2800" dirty="0"/>
          </a:p>
          <a:p>
            <a:pPr>
              <a:lnSpc>
                <a:spcPct val="120000"/>
              </a:lnSpc>
              <a:spcBef>
                <a:spcPts val="600"/>
              </a:spcBef>
            </a:pPr>
            <a:r>
              <a:rPr lang="en-US" sz="2800" dirty="0"/>
              <a:t>Need some help with the Exam Access module? Visit the </a:t>
            </a:r>
            <a:r>
              <a:rPr lang="en-US" sz="2800" dirty="0" err="1">
                <a:hlinkClick r:id="rId2"/>
              </a:rPr>
              <a:t>myAccess</a:t>
            </a:r>
            <a:r>
              <a:rPr lang="en-US" sz="2800" dirty="0">
                <a:hlinkClick r:id="rId2"/>
              </a:rPr>
              <a:t> Guides</a:t>
            </a:r>
            <a:r>
              <a:rPr lang="en-US" sz="2800" dirty="0"/>
              <a:t> webpage for a tutorial.</a:t>
            </a:r>
          </a:p>
          <a:p>
            <a:pPr marL="0" indent="0">
              <a:lnSpc>
                <a:spcPct val="120000"/>
              </a:lnSpc>
              <a:spcBef>
                <a:spcPts val="600"/>
              </a:spcBef>
              <a:buNone/>
            </a:pPr>
            <a:endParaRPr lang="en-US" sz="2800" dirty="0"/>
          </a:p>
          <a:p>
            <a:pPr marL="0" indent="0" algn="ctr">
              <a:lnSpc>
                <a:spcPct val="120000"/>
              </a:lnSpc>
              <a:spcBef>
                <a:spcPts val="600"/>
              </a:spcBef>
              <a:buNone/>
            </a:pPr>
            <a:r>
              <a:rPr lang="en-US" sz="2800" b="1" dirty="0"/>
              <a:t>A TIP FROM OUR EXAMS STAFF: </a:t>
            </a:r>
            <a:r>
              <a:rPr lang="en-US" sz="2800" i="1" dirty="0"/>
              <a:t>Once you know you’ll be taking exams with our office, go ahead and request all your exams at once in </a:t>
            </a:r>
            <a:r>
              <a:rPr lang="en-US" sz="2800" i="1" dirty="0" err="1"/>
              <a:t>myAccess</a:t>
            </a:r>
            <a:r>
              <a:rPr lang="en-US" sz="2800" i="1" dirty="0"/>
              <a:t>! </a:t>
            </a:r>
            <a:endParaRPr lang="en-US" sz="1800" i="1" dirty="0"/>
          </a:p>
          <a:p>
            <a:endParaRPr lang="en-US" dirty="0"/>
          </a:p>
        </p:txBody>
      </p:sp>
    </p:spTree>
    <p:extLst>
      <p:ext uri="{BB962C8B-B14F-4D97-AF65-F5344CB8AC3E}">
        <p14:creationId xmlns:p14="http://schemas.microsoft.com/office/powerpoint/2010/main" val="237190682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723792" y="1342239"/>
            <a:ext cx="10467122" cy="462233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u="sng" dirty="0"/>
              <a:t>Seven (7) days’ notice is required </a:t>
            </a:r>
            <a:r>
              <a:rPr lang="en-US" dirty="0"/>
              <a:t>for all exams and quizzes during weeks 1 – 14 of the Fall and Spring semesters. </a:t>
            </a:r>
          </a:p>
          <a:p>
            <a:pPr lvl="1">
              <a:lnSpc>
                <a:spcPct val="120000"/>
              </a:lnSpc>
              <a:spcBef>
                <a:spcPts val="600"/>
              </a:spcBef>
            </a:pPr>
            <a:r>
              <a:rPr lang="en-US" dirty="0"/>
              <a:t>Three (3) days’ notice for all non-final exams during summer semesters. </a:t>
            </a:r>
          </a:p>
          <a:p>
            <a:pPr>
              <a:lnSpc>
                <a:spcPct val="120000"/>
              </a:lnSpc>
              <a:spcBef>
                <a:spcPts val="600"/>
              </a:spcBef>
            </a:pPr>
            <a:endParaRPr lang="en-US" sz="2000" dirty="0"/>
          </a:p>
          <a:p>
            <a:pPr>
              <a:lnSpc>
                <a:spcPct val="120000"/>
              </a:lnSpc>
              <a:spcBef>
                <a:spcPts val="600"/>
              </a:spcBef>
            </a:pPr>
            <a:r>
              <a:rPr lang="en-US" u="sng" dirty="0"/>
              <a:t>A little over three weeks’ notice is required</a:t>
            </a:r>
            <a:r>
              <a:rPr lang="en-US" dirty="0"/>
              <a:t> for scheduling during weeks 15 and 16 (finals week)</a:t>
            </a:r>
          </a:p>
          <a:p>
            <a:pPr lvl="1">
              <a:lnSpc>
                <a:spcPct val="120000"/>
              </a:lnSpc>
              <a:spcBef>
                <a:spcPts val="600"/>
              </a:spcBef>
            </a:pPr>
            <a:r>
              <a:rPr lang="en-US" dirty="0"/>
              <a:t>The office will send out reminders for the deadline for exams during these weeks, so check your Mizzou email!</a:t>
            </a:r>
          </a:p>
          <a:p>
            <a:pPr marL="0" indent="0">
              <a:lnSpc>
                <a:spcPct val="120000"/>
              </a:lnSpc>
              <a:spcBef>
                <a:spcPts val="600"/>
              </a:spcBef>
              <a:buNone/>
            </a:pPr>
            <a:endParaRPr lang="en-US" dirty="0"/>
          </a:p>
        </p:txBody>
      </p:sp>
      <p:sp>
        <p:nvSpPr>
          <p:cNvPr id="6" name="Rectangle 5"/>
          <p:cNvSpPr/>
          <p:nvPr/>
        </p:nvSpPr>
        <p:spPr>
          <a:xfrm>
            <a:off x="872358" y="425557"/>
            <a:ext cx="10100442" cy="646331"/>
          </a:xfrm>
          <a:prstGeom prst="rect">
            <a:avLst/>
          </a:prstGeom>
        </p:spPr>
        <p:txBody>
          <a:bodyPr wrap="square">
            <a:spAutoFit/>
          </a:bodyPr>
          <a:lstStyle/>
          <a:p>
            <a:pPr algn="ctr"/>
            <a:r>
              <a:rPr lang="en-US" sz="3600" b="1" dirty="0">
                <a:latin typeface="+mj-lt"/>
                <a:ea typeface="Verdana" panose="020B0604030504040204" pitchFamily="34" charset="0"/>
                <a:cs typeface="Verdana" panose="020B0604030504040204" pitchFamily="34" charset="0"/>
              </a:rPr>
              <a:t>Exam Policies and Procedures</a:t>
            </a:r>
            <a:endParaRPr lang="en-US" sz="3600" b="1" dirty="0">
              <a:latin typeface="+mj-lt"/>
            </a:endParaRPr>
          </a:p>
        </p:txBody>
      </p:sp>
    </p:spTree>
    <p:extLst>
      <p:ext uri="{BB962C8B-B14F-4D97-AF65-F5344CB8AC3E}">
        <p14:creationId xmlns:p14="http://schemas.microsoft.com/office/powerpoint/2010/main" val="245525704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83138" y="1490996"/>
            <a:ext cx="10596738" cy="447912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j-lt"/>
              </a:rPr>
              <a:t>Monday-Thursday</a:t>
            </a:r>
          </a:p>
          <a:p>
            <a:pPr lvl="1"/>
            <a:r>
              <a:rPr lang="en-US" sz="2000" dirty="0">
                <a:latin typeface="+mj-lt"/>
              </a:rPr>
              <a:t>Exams can be scheduled to start between 8 AM-8 PM, and must end by 10 PM</a:t>
            </a:r>
            <a:endParaRPr lang="en-US" sz="1100" dirty="0">
              <a:latin typeface="+mj-lt"/>
            </a:endParaRPr>
          </a:p>
          <a:p>
            <a:pPr lvl="1"/>
            <a:endParaRPr lang="en-US" sz="2000" dirty="0">
              <a:latin typeface="+mj-lt"/>
            </a:endParaRPr>
          </a:p>
          <a:p>
            <a:r>
              <a:rPr lang="en-US" sz="2400" dirty="0">
                <a:latin typeface="+mj-lt"/>
              </a:rPr>
              <a:t>Friday</a:t>
            </a:r>
          </a:p>
          <a:p>
            <a:pPr lvl="1"/>
            <a:r>
              <a:rPr lang="en-US" sz="2000" dirty="0">
                <a:latin typeface="+mj-lt"/>
              </a:rPr>
              <a:t>Exams can be scheduled as early as 8 AM with the last exam start time at 3:30 PM. </a:t>
            </a:r>
          </a:p>
          <a:p>
            <a:pPr lvl="1"/>
            <a:r>
              <a:rPr lang="en-US" sz="2000" i="1" u="sng" dirty="0">
                <a:latin typeface="+mj-lt"/>
              </a:rPr>
              <a:t>All</a:t>
            </a:r>
            <a:r>
              <a:rPr lang="en-US" sz="2000" dirty="0">
                <a:latin typeface="+mj-lt"/>
              </a:rPr>
              <a:t> exams must end by 5 PM.</a:t>
            </a:r>
          </a:p>
          <a:p>
            <a:pPr marL="457200" lvl="1" indent="0">
              <a:buNone/>
            </a:pPr>
            <a:endParaRPr lang="en-US" sz="2000" dirty="0">
              <a:latin typeface="+mj-lt"/>
            </a:endParaRPr>
          </a:p>
          <a:p>
            <a:r>
              <a:rPr lang="en-US" sz="2400" u="sng" dirty="0">
                <a:latin typeface="+mj-lt"/>
              </a:rPr>
              <a:t>Finals Week</a:t>
            </a:r>
          </a:p>
          <a:p>
            <a:pPr lvl="1"/>
            <a:r>
              <a:rPr lang="en-US" sz="2000" dirty="0">
                <a:latin typeface="+mj-lt"/>
              </a:rPr>
              <a:t>Monday-Thursday: 7:30 AM, 10 AM, 12:30 PM, 3 PM, 5:30 PM, 8 PM</a:t>
            </a:r>
          </a:p>
          <a:p>
            <a:pPr lvl="1"/>
            <a:r>
              <a:rPr lang="en-US" sz="2000" dirty="0">
                <a:latin typeface="+mj-lt"/>
              </a:rPr>
              <a:t>Friday: 7:30 AM</a:t>
            </a:r>
          </a:p>
        </p:txBody>
      </p:sp>
      <p:sp>
        <p:nvSpPr>
          <p:cNvPr id="6" name="Title 1"/>
          <p:cNvSpPr txBox="1">
            <a:spLocks/>
          </p:cNvSpPr>
          <p:nvPr/>
        </p:nvSpPr>
        <p:spPr>
          <a:xfrm>
            <a:off x="2150130" y="317444"/>
            <a:ext cx="7886700" cy="7561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cs typeface="MV Boli" panose="02000500030200090000" pitchFamily="2" charset="0"/>
              </a:rPr>
              <a:t>When Can I Take My Exam?</a:t>
            </a:r>
          </a:p>
        </p:txBody>
      </p:sp>
    </p:spTree>
    <p:extLst>
      <p:ext uri="{BB962C8B-B14F-4D97-AF65-F5344CB8AC3E}">
        <p14:creationId xmlns:p14="http://schemas.microsoft.com/office/powerpoint/2010/main" val="342640104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0F2C-37F5-02DF-FE63-05B0A4B3BD0F}"/>
              </a:ext>
            </a:extLst>
          </p:cNvPr>
          <p:cNvSpPr>
            <a:spLocks noGrp="1"/>
          </p:cNvSpPr>
          <p:nvPr>
            <p:ph type="title"/>
          </p:nvPr>
        </p:nvSpPr>
        <p:spPr/>
        <p:txBody>
          <a:bodyPr/>
          <a:lstStyle/>
          <a:p>
            <a:r>
              <a:rPr lang="en-US" dirty="0"/>
              <a:t>Where will I be taking my exam? </a:t>
            </a:r>
          </a:p>
        </p:txBody>
      </p:sp>
      <p:sp>
        <p:nvSpPr>
          <p:cNvPr id="3" name="Content Placeholder 2">
            <a:extLst>
              <a:ext uri="{FF2B5EF4-FFF2-40B4-BE49-F238E27FC236}">
                <a16:creationId xmlns:a16="http://schemas.microsoft.com/office/drawing/2014/main" id="{7AD39B91-C956-35A2-5A15-CC4E8666C97E}"/>
              </a:ext>
            </a:extLst>
          </p:cNvPr>
          <p:cNvSpPr>
            <a:spLocks noGrp="1"/>
          </p:cNvSpPr>
          <p:nvPr>
            <p:ph idx="1"/>
          </p:nvPr>
        </p:nvSpPr>
        <p:spPr>
          <a:xfrm>
            <a:off x="838200" y="1825625"/>
            <a:ext cx="10784080" cy="3763325"/>
          </a:xfrm>
        </p:spPr>
        <p:txBody>
          <a:bodyPr>
            <a:normAutofit fontScale="92500" lnSpcReduction="10000"/>
          </a:bodyPr>
          <a:lstStyle/>
          <a:p>
            <a:r>
              <a:rPr lang="en-US" dirty="0"/>
              <a:t>Main testing locations for the office include: </a:t>
            </a:r>
          </a:p>
          <a:p>
            <a:pPr lvl="1"/>
            <a:r>
              <a:rPr lang="en-US" dirty="0"/>
              <a:t>N18 Memorial Union</a:t>
            </a:r>
          </a:p>
          <a:p>
            <a:pPr lvl="1"/>
            <a:r>
              <a:rPr lang="en-US" dirty="0"/>
              <a:t>4G41 Ellis Library</a:t>
            </a:r>
          </a:p>
          <a:p>
            <a:pPr lvl="1"/>
            <a:r>
              <a:rPr lang="en-US" dirty="0"/>
              <a:t>Heinkel Testing Center</a:t>
            </a:r>
          </a:p>
          <a:p>
            <a:pPr lvl="1"/>
            <a:endParaRPr lang="en-US" dirty="0"/>
          </a:p>
          <a:p>
            <a:r>
              <a:rPr lang="en-US" dirty="0"/>
              <a:t>During peak exam times, we may utilize other locations on campus. </a:t>
            </a:r>
          </a:p>
          <a:p>
            <a:endParaRPr lang="en-US" dirty="0"/>
          </a:p>
          <a:p>
            <a:r>
              <a:rPr lang="en-US" dirty="0"/>
              <a:t>Exam room locations will be posted in </a:t>
            </a:r>
            <a:r>
              <a:rPr lang="en-US" dirty="0" err="1"/>
              <a:t>myAccess</a:t>
            </a:r>
            <a:r>
              <a:rPr lang="en-US" dirty="0"/>
              <a:t> at least 2 days before your exam and emailed to your MU email address the day before. </a:t>
            </a:r>
          </a:p>
        </p:txBody>
      </p:sp>
    </p:spTree>
    <p:extLst>
      <p:ext uri="{BB962C8B-B14F-4D97-AF65-F5344CB8AC3E}">
        <p14:creationId xmlns:p14="http://schemas.microsoft.com/office/powerpoint/2010/main" val="256724821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6117" y="1352916"/>
            <a:ext cx="11134725" cy="3954929"/>
          </a:xfrm>
          <a:prstGeom prst="rect">
            <a:avLst/>
          </a:prstGeom>
        </p:spPr>
        <p:txBody>
          <a:bodyPr wrap="square">
            <a:spAutoFit/>
          </a:bodyPr>
          <a:lstStyle/>
          <a:p>
            <a:r>
              <a:rPr lang="en-US" sz="2500" dirty="0">
                <a:latin typeface="+mj-lt"/>
              </a:rPr>
              <a:t>If it is more than seven (7) days’ notice, log into myAccess and submit a modified request with the updated information.</a:t>
            </a:r>
          </a:p>
          <a:p>
            <a:endParaRPr lang="en-US" sz="2000" dirty="0">
              <a:latin typeface="+mj-lt"/>
            </a:endParaRPr>
          </a:p>
          <a:p>
            <a:r>
              <a:rPr lang="en-US" sz="2500" dirty="0">
                <a:latin typeface="+mj-lt"/>
              </a:rPr>
              <a:t>If it is less than seven (7) day’s notice… </a:t>
            </a:r>
          </a:p>
          <a:p>
            <a:endParaRPr lang="en-US" sz="1600" dirty="0">
              <a:latin typeface="+mj-lt"/>
            </a:endParaRPr>
          </a:p>
          <a:p>
            <a:pPr marL="800100" lvl="1" indent="-342900">
              <a:buFont typeface="Arial" panose="020B0604020202020204" pitchFamily="34" charset="0"/>
              <a:buChar char="•"/>
            </a:pPr>
            <a:r>
              <a:rPr lang="en-US" sz="2100" dirty="0">
                <a:latin typeface="+mj-lt"/>
              </a:rPr>
              <a:t>Email </a:t>
            </a:r>
            <a:r>
              <a:rPr lang="en-US" sz="2100" dirty="0">
                <a:latin typeface="+mj-lt"/>
                <a:hlinkClick r:id="rId2"/>
              </a:rPr>
              <a:t>mudcexams@missouri.edu</a:t>
            </a:r>
            <a:r>
              <a:rPr lang="en-US" sz="2100" dirty="0">
                <a:latin typeface="+mj-lt"/>
              </a:rPr>
              <a:t> and copy your instructor to the email notifying us of the date change as soon as possible.  </a:t>
            </a:r>
            <a:r>
              <a:rPr lang="en-US" sz="2100" u="sng" dirty="0">
                <a:latin typeface="+mj-lt"/>
              </a:rPr>
              <a:t>We are not allowed to change your exam date without instructor approval!</a:t>
            </a:r>
          </a:p>
          <a:p>
            <a:pPr marL="742950" lvl="1" indent="-285750">
              <a:buFont typeface="Arial" panose="020B0604020202020204" pitchFamily="34" charset="0"/>
              <a:buChar char="•"/>
            </a:pPr>
            <a:endParaRPr lang="en-US" sz="1400" dirty="0">
              <a:latin typeface="+mj-lt"/>
            </a:endParaRPr>
          </a:p>
          <a:p>
            <a:pPr marL="800100" lvl="1" indent="-342900">
              <a:buFont typeface="Arial" panose="020B0604020202020204" pitchFamily="34" charset="0"/>
              <a:buChar char="•"/>
            </a:pPr>
            <a:r>
              <a:rPr lang="en-US" sz="2100" dirty="0">
                <a:latin typeface="+mj-lt"/>
              </a:rPr>
              <a:t>Modification requests are not guaranteed due to lack of notice and possible insufficient availability of exam locations and proctors. These requests will be approved at the discretion of the Exams Coordinator. </a:t>
            </a:r>
          </a:p>
        </p:txBody>
      </p:sp>
      <p:sp>
        <p:nvSpPr>
          <p:cNvPr id="6" name="Title 1"/>
          <p:cNvSpPr txBox="1">
            <a:spLocks/>
          </p:cNvSpPr>
          <p:nvPr/>
        </p:nvSpPr>
        <p:spPr>
          <a:xfrm>
            <a:off x="1684040" y="464996"/>
            <a:ext cx="8818880" cy="636245"/>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cs typeface="MV Boli" panose="02000500030200090000" pitchFamily="2" charset="0"/>
              </a:rPr>
              <a:t>What if an exam needs to be rescheduled? </a:t>
            </a:r>
          </a:p>
        </p:txBody>
      </p:sp>
    </p:spTree>
    <p:extLst>
      <p:ext uri="{BB962C8B-B14F-4D97-AF65-F5344CB8AC3E}">
        <p14:creationId xmlns:p14="http://schemas.microsoft.com/office/powerpoint/2010/main" val="182642658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20786" y="287915"/>
            <a:ext cx="11182524"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ea typeface="Verdana" panose="020B0604030504040204" pitchFamily="34" charset="0"/>
                <a:cs typeface="Verdana" panose="020B0604030504040204" pitchFamily="34" charset="0"/>
              </a:rPr>
              <a:t>What is covered in the </a:t>
            </a:r>
          </a:p>
          <a:p>
            <a:pPr algn="ctr"/>
            <a:r>
              <a:rPr lang="en-US" sz="4000" b="1" dirty="0">
                <a:ea typeface="Verdana" panose="020B0604030504040204" pitchFamily="34" charset="0"/>
                <a:cs typeface="Verdana" panose="020B0604030504040204" pitchFamily="34" charset="0"/>
              </a:rPr>
              <a:t>New Student Orientation </a:t>
            </a:r>
            <a:r>
              <a:rPr lang="en-US" sz="3600" b="1" dirty="0">
                <a:ea typeface="Verdana" panose="020B0604030504040204" pitchFamily="34" charset="0"/>
                <a:cs typeface="Verdana" panose="020B0604030504040204" pitchFamily="34" charset="0"/>
              </a:rPr>
              <a:t>(NSO)?</a:t>
            </a:r>
            <a:endParaRPr lang="en-US" sz="4000" b="1" dirty="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43927" y="1879134"/>
            <a:ext cx="10508906" cy="42745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mj-lt"/>
              </a:rPr>
              <a:t>This NSO will provide you with instructions on how to start using accommodations, including:</a:t>
            </a:r>
          </a:p>
          <a:p>
            <a:pPr marL="0" indent="0">
              <a:buNone/>
            </a:pPr>
            <a:endParaRPr lang="en-US" sz="2400" dirty="0">
              <a:latin typeface="+mj-lt"/>
            </a:endParaRPr>
          </a:p>
          <a:p>
            <a:r>
              <a:rPr lang="en-US" sz="2400" dirty="0">
                <a:latin typeface="+mj-lt"/>
              </a:rPr>
              <a:t>Requesting your accommodations </a:t>
            </a:r>
          </a:p>
          <a:p>
            <a:r>
              <a:rPr lang="en-US" sz="2400" dirty="0">
                <a:latin typeface="+mj-lt"/>
              </a:rPr>
              <a:t>Talking with your instructors </a:t>
            </a:r>
          </a:p>
          <a:p>
            <a:r>
              <a:rPr lang="en-US" sz="2400" dirty="0">
                <a:latin typeface="+mj-lt"/>
              </a:rPr>
              <a:t>Scheduling exams</a:t>
            </a:r>
          </a:p>
          <a:p>
            <a:r>
              <a:rPr lang="en-US" sz="2400" dirty="0">
                <a:latin typeface="+mj-lt"/>
              </a:rPr>
              <a:t>Who to contact with questions</a:t>
            </a:r>
          </a:p>
          <a:p>
            <a:endParaRPr lang="en-US" sz="2400" dirty="0">
              <a:latin typeface="+mj-lt"/>
            </a:endParaRPr>
          </a:p>
        </p:txBody>
      </p:sp>
    </p:spTree>
    <p:extLst>
      <p:ext uri="{BB962C8B-B14F-4D97-AF65-F5344CB8AC3E}">
        <p14:creationId xmlns:p14="http://schemas.microsoft.com/office/powerpoint/2010/main" val="393351748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72343" y="1058170"/>
            <a:ext cx="10382597" cy="495193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1800" dirty="0">
                <a:latin typeface="+mj-lt"/>
              </a:rPr>
              <a:t>You will check in at the exam location emailed to you. You </a:t>
            </a:r>
            <a:r>
              <a:rPr lang="en-US" sz="1800" i="1" u="sng" dirty="0">
                <a:latin typeface="+mj-lt"/>
              </a:rPr>
              <a:t>will no</a:t>
            </a:r>
            <a:r>
              <a:rPr lang="en-US" sz="1800" i="1" dirty="0">
                <a:latin typeface="+mj-lt"/>
              </a:rPr>
              <a:t>t </a:t>
            </a:r>
            <a:r>
              <a:rPr lang="en-US" sz="1800" dirty="0">
                <a:latin typeface="+mj-lt"/>
              </a:rPr>
              <a:t>go to class beforehand. </a:t>
            </a:r>
          </a:p>
          <a:p>
            <a:pPr lvl="1">
              <a:lnSpc>
                <a:spcPct val="120000"/>
              </a:lnSpc>
            </a:pPr>
            <a:r>
              <a:rPr lang="en-US" sz="1600" dirty="0">
                <a:latin typeface="+mj-lt"/>
              </a:rPr>
              <a:t>We advise you to arrive at your exam location 5 minutes early. </a:t>
            </a:r>
          </a:p>
          <a:p>
            <a:pPr lvl="1">
              <a:lnSpc>
                <a:spcPct val="120000"/>
              </a:lnSpc>
            </a:pPr>
            <a:r>
              <a:rPr lang="en-US" sz="1600" dirty="0">
                <a:latin typeface="+mj-lt"/>
              </a:rPr>
              <a:t>If you are 15 or more minutes late, we will not administer your exam and you will have to take it with your class.</a:t>
            </a:r>
          </a:p>
          <a:p>
            <a:endParaRPr lang="en-US" sz="1800" dirty="0">
              <a:latin typeface="+mj-lt"/>
            </a:endParaRPr>
          </a:p>
          <a:p>
            <a:r>
              <a:rPr lang="en-US" sz="1800" dirty="0">
                <a:latin typeface="+mj-lt"/>
              </a:rPr>
              <a:t>If you need to cancel your exam: </a:t>
            </a:r>
          </a:p>
          <a:p>
            <a:pPr lvl="1"/>
            <a:r>
              <a:rPr lang="en-US" sz="1600" dirty="0">
                <a:latin typeface="+mj-lt"/>
              </a:rPr>
              <a:t>Please email </a:t>
            </a:r>
            <a:r>
              <a:rPr lang="en-US" sz="1600" dirty="0">
                <a:latin typeface="+mj-lt"/>
                <a:hlinkClick r:id="rId2"/>
              </a:rPr>
              <a:t>mudcexams@missouri.edu</a:t>
            </a:r>
            <a:r>
              <a:rPr lang="en-US" sz="1600" dirty="0">
                <a:latin typeface="+mj-lt"/>
              </a:rPr>
              <a:t> as soon as possible.</a:t>
            </a:r>
          </a:p>
          <a:p>
            <a:pPr>
              <a:lnSpc>
                <a:spcPct val="120000"/>
              </a:lnSpc>
            </a:pPr>
            <a:endParaRPr lang="en-US" sz="1800" dirty="0">
              <a:latin typeface="+mj-lt"/>
            </a:endParaRPr>
          </a:p>
          <a:p>
            <a:pPr>
              <a:lnSpc>
                <a:spcPct val="120000"/>
              </a:lnSpc>
            </a:pPr>
            <a:r>
              <a:rPr lang="en-US" sz="1800" dirty="0">
                <a:latin typeface="+mj-lt"/>
              </a:rPr>
              <a:t>Bring a non-smart watch and your photo ID!</a:t>
            </a:r>
          </a:p>
          <a:p>
            <a:pPr lvl="1">
              <a:lnSpc>
                <a:spcPct val="120000"/>
              </a:lnSpc>
            </a:pPr>
            <a:r>
              <a:rPr lang="en-US" sz="1600" dirty="0">
                <a:latin typeface="+mj-lt"/>
              </a:rPr>
              <a:t>Electronics such as smart watches and cell phones are not allowed in the testing room, unless part of an approved accommodation. </a:t>
            </a:r>
          </a:p>
          <a:p>
            <a:endParaRPr lang="en-US" sz="1600" dirty="0">
              <a:latin typeface="+mj-lt"/>
            </a:endParaRPr>
          </a:p>
        </p:txBody>
      </p:sp>
      <p:sp>
        <p:nvSpPr>
          <p:cNvPr id="2" name="Rectangle 1"/>
          <p:cNvSpPr/>
          <p:nvPr/>
        </p:nvSpPr>
        <p:spPr>
          <a:xfrm>
            <a:off x="587230" y="242220"/>
            <a:ext cx="11182524" cy="646331"/>
          </a:xfrm>
          <a:prstGeom prst="rect">
            <a:avLst/>
          </a:prstGeom>
        </p:spPr>
        <p:txBody>
          <a:bodyPr wrap="square">
            <a:spAutoFit/>
          </a:bodyPr>
          <a:lstStyle/>
          <a:p>
            <a:pPr algn="ctr"/>
            <a:r>
              <a:rPr lang="en-US" sz="3600" b="1" dirty="0">
                <a:latin typeface="+mj-lt"/>
                <a:ea typeface="Verdana" panose="020B0604030504040204" pitchFamily="34" charset="0"/>
                <a:cs typeface="MV Boli" panose="02000500030200090000" pitchFamily="2" charset="0"/>
              </a:rPr>
              <a:t>On the day of your exam…</a:t>
            </a:r>
            <a:endParaRPr lang="en-US" sz="3600" b="1" dirty="0">
              <a:latin typeface="+mj-lt"/>
              <a:cs typeface="MV Boli" panose="02000500030200090000" pitchFamily="2" charset="0"/>
            </a:endParaRPr>
          </a:p>
        </p:txBody>
      </p:sp>
    </p:spTree>
    <p:extLst>
      <p:ext uri="{BB962C8B-B14F-4D97-AF65-F5344CB8AC3E}">
        <p14:creationId xmlns:p14="http://schemas.microsoft.com/office/powerpoint/2010/main" val="353618402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9510" y="1513840"/>
            <a:ext cx="11332308" cy="4620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mj-lt"/>
              </a:rPr>
              <a:t>Turn off cell phones </a:t>
            </a:r>
          </a:p>
          <a:p>
            <a:r>
              <a:rPr lang="en-US" sz="2000" dirty="0">
                <a:latin typeface="+mj-lt"/>
              </a:rPr>
              <a:t>Put phones and all other materials not allowed on your exam away and store them in the designated areas within the testing rooms. </a:t>
            </a:r>
          </a:p>
          <a:p>
            <a:endParaRPr lang="en-US" sz="2000" dirty="0">
              <a:latin typeface="+mj-lt"/>
            </a:endParaRPr>
          </a:p>
          <a:p>
            <a:r>
              <a:rPr lang="en-US" sz="2000" b="1" dirty="0">
                <a:latin typeface="+mj-lt"/>
              </a:rPr>
              <a:t>During the exam: </a:t>
            </a:r>
          </a:p>
          <a:p>
            <a:pPr lvl="1"/>
            <a:r>
              <a:rPr lang="en-US" sz="1600" dirty="0">
                <a:latin typeface="+mj-lt"/>
              </a:rPr>
              <a:t>If you look at your cell phone, a fellow classmate’s exam, or use any materials that are not allowed on your exam, you have violated academic integrity.</a:t>
            </a:r>
          </a:p>
          <a:p>
            <a:pPr lvl="1"/>
            <a:r>
              <a:rPr lang="en-US" sz="1600" dirty="0">
                <a:latin typeface="+mj-lt"/>
              </a:rPr>
              <a:t>If academic integrity is violated…</a:t>
            </a:r>
          </a:p>
          <a:p>
            <a:pPr lvl="2"/>
            <a:r>
              <a:rPr lang="en-US" sz="1400" dirty="0">
                <a:latin typeface="+mj-lt"/>
              </a:rPr>
              <a:t>Your proctor will stop your exam immediately.</a:t>
            </a:r>
          </a:p>
          <a:p>
            <a:pPr lvl="2"/>
            <a:r>
              <a:rPr lang="en-US" sz="1400" dirty="0">
                <a:latin typeface="+mj-lt"/>
              </a:rPr>
              <a:t>We will confiscate any non-allowable materials used on the exam.</a:t>
            </a:r>
          </a:p>
          <a:p>
            <a:pPr lvl="2"/>
            <a:r>
              <a:rPr lang="en-US" sz="1400" dirty="0">
                <a:latin typeface="+mj-lt"/>
              </a:rPr>
              <a:t>We will report this information to your instructor.</a:t>
            </a:r>
          </a:p>
          <a:p>
            <a:pPr lvl="2"/>
            <a:r>
              <a:rPr lang="en-US" sz="1400" dirty="0">
                <a:latin typeface="+mj-lt"/>
              </a:rPr>
              <a:t>It will be up to your instructor on what action will be taken.</a:t>
            </a:r>
          </a:p>
          <a:p>
            <a:endParaRPr lang="en-US" sz="2000" dirty="0">
              <a:latin typeface="+mj-lt"/>
            </a:endParaRPr>
          </a:p>
          <a:p>
            <a:pPr marL="0" indent="0">
              <a:buFont typeface="Arial" panose="020B0604020202020204" pitchFamily="34" charset="0"/>
              <a:buNone/>
            </a:pPr>
            <a:endParaRPr lang="en-US" sz="2000" dirty="0">
              <a:latin typeface="+mj-lt"/>
            </a:endParaRPr>
          </a:p>
        </p:txBody>
      </p:sp>
      <p:sp>
        <p:nvSpPr>
          <p:cNvPr id="6" name="Rectangle 5"/>
          <p:cNvSpPr/>
          <p:nvPr/>
        </p:nvSpPr>
        <p:spPr>
          <a:xfrm>
            <a:off x="639510" y="369266"/>
            <a:ext cx="11029575" cy="707886"/>
          </a:xfrm>
          <a:prstGeom prst="rect">
            <a:avLst/>
          </a:prstGeom>
        </p:spPr>
        <p:txBody>
          <a:bodyPr wrap="square">
            <a:spAutoFit/>
          </a:bodyPr>
          <a:lstStyle/>
          <a:p>
            <a:pPr algn="ctr"/>
            <a:r>
              <a:rPr lang="en-US" sz="4000" b="1" dirty="0">
                <a:latin typeface="+mj-lt"/>
                <a:ea typeface="Verdana" panose="020B0604030504040204" pitchFamily="34" charset="0"/>
                <a:cs typeface="MV Boli" panose="02000500030200090000" pitchFamily="2" charset="0"/>
              </a:rPr>
              <a:t>After you’ve arrived at your exam location: </a:t>
            </a:r>
            <a:endParaRPr lang="en-US" sz="4000" b="1" dirty="0">
              <a:latin typeface="+mj-lt"/>
              <a:cs typeface="MV Boli" panose="02000500030200090000" pitchFamily="2" charset="0"/>
            </a:endParaRPr>
          </a:p>
        </p:txBody>
      </p:sp>
    </p:spTree>
    <p:extLst>
      <p:ext uri="{BB962C8B-B14F-4D97-AF65-F5344CB8AC3E}">
        <p14:creationId xmlns:p14="http://schemas.microsoft.com/office/powerpoint/2010/main" val="35910825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EEA6-3570-5C3D-CA37-25EF7D3CA256}"/>
              </a:ext>
            </a:extLst>
          </p:cNvPr>
          <p:cNvSpPr>
            <a:spLocks noGrp="1"/>
          </p:cNvSpPr>
          <p:nvPr>
            <p:ph type="title"/>
          </p:nvPr>
        </p:nvSpPr>
        <p:spPr/>
        <p:txBody>
          <a:bodyPr/>
          <a:lstStyle/>
          <a:p>
            <a:r>
              <a:rPr lang="en-US" dirty="0"/>
              <a:t>Have Questions or Need Additional Help? </a:t>
            </a:r>
          </a:p>
        </p:txBody>
      </p:sp>
      <p:sp>
        <p:nvSpPr>
          <p:cNvPr id="3" name="Text Placeholder 2">
            <a:extLst>
              <a:ext uri="{FF2B5EF4-FFF2-40B4-BE49-F238E27FC236}">
                <a16:creationId xmlns:a16="http://schemas.microsoft.com/office/drawing/2014/main" id="{4F6BA0BE-7FD4-1D29-6124-EFB40CBA2C5D}"/>
              </a:ext>
            </a:extLst>
          </p:cNvPr>
          <p:cNvSpPr>
            <a:spLocks noGrp="1"/>
          </p:cNvSpPr>
          <p:nvPr>
            <p:ph type="body" idx="1"/>
          </p:nvPr>
        </p:nvSpPr>
        <p:spPr/>
        <p:txBody>
          <a:bodyPr/>
          <a:lstStyle/>
          <a:p>
            <a:r>
              <a:rPr lang="en-US" dirty="0"/>
              <a:t>We’ve got a whole team of staff in the office here to support the accommodation process…</a:t>
            </a:r>
          </a:p>
        </p:txBody>
      </p:sp>
    </p:spTree>
    <p:extLst>
      <p:ext uri="{BB962C8B-B14F-4D97-AF65-F5344CB8AC3E}">
        <p14:creationId xmlns:p14="http://schemas.microsoft.com/office/powerpoint/2010/main" val="130899305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90912" y="1649338"/>
            <a:ext cx="10005134" cy="415993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latin typeface="+mj-lt"/>
            </a:endParaRPr>
          </a:p>
          <a:p>
            <a:r>
              <a:rPr lang="en-US" sz="3200" dirty="0">
                <a:latin typeface="+mj-lt"/>
              </a:rPr>
              <a:t>You can contact our exams staff at: </a:t>
            </a:r>
          </a:p>
          <a:p>
            <a:pPr lvl="1"/>
            <a:r>
              <a:rPr lang="en-US" sz="2000" dirty="0">
                <a:latin typeface="+mj-lt"/>
                <a:hlinkClick r:id="rId2"/>
              </a:rPr>
              <a:t>mudcexams@missouri.edu</a:t>
            </a:r>
            <a:r>
              <a:rPr lang="en-US" sz="2000" dirty="0">
                <a:latin typeface="+mj-lt"/>
              </a:rPr>
              <a:t>, or</a:t>
            </a:r>
          </a:p>
          <a:p>
            <a:pPr lvl="1"/>
            <a:r>
              <a:rPr lang="en-US" sz="2000" dirty="0">
                <a:latin typeface="+mj-lt"/>
              </a:rPr>
              <a:t>By calling the exams office at 573-882-4698</a:t>
            </a:r>
          </a:p>
          <a:p>
            <a:pPr lvl="1"/>
            <a:endParaRPr lang="en-US" sz="2000" dirty="0">
              <a:latin typeface="+mj-lt"/>
            </a:endParaRPr>
          </a:p>
          <a:p>
            <a:r>
              <a:rPr lang="en-US" sz="3200" dirty="0">
                <a:latin typeface="+mj-lt"/>
              </a:rPr>
              <a:t>Our exam staff also offer help sessions and can guide you through the process of using our space for exams. </a:t>
            </a:r>
          </a:p>
        </p:txBody>
      </p:sp>
      <p:sp>
        <p:nvSpPr>
          <p:cNvPr id="2" name="Rectangle 1"/>
          <p:cNvSpPr/>
          <p:nvPr/>
        </p:nvSpPr>
        <p:spPr>
          <a:xfrm>
            <a:off x="1650206" y="263590"/>
            <a:ext cx="8886547" cy="1323439"/>
          </a:xfrm>
          <a:prstGeom prst="rect">
            <a:avLst/>
          </a:prstGeom>
        </p:spPr>
        <p:txBody>
          <a:bodyPr wrap="square">
            <a:spAutoFit/>
          </a:bodyPr>
          <a:lstStyle/>
          <a:p>
            <a:pPr algn="ctr"/>
            <a:r>
              <a:rPr lang="en-US" sz="4000" b="1" dirty="0">
                <a:latin typeface="+mj-lt"/>
                <a:ea typeface="Verdana" panose="020B0604030504040204" pitchFamily="34" charset="0"/>
                <a:cs typeface="MV Boli" panose="02000500030200090000" pitchFamily="2" charset="0"/>
              </a:rPr>
              <a:t>If you have questions about exams or exam scheduling…</a:t>
            </a:r>
            <a:endParaRPr lang="en-US" sz="4000" b="1" dirty="0">
              <a:latin typeface="+mj-lt"/>
              <a:cs typeface="MV Boli" panose="02000500030200090000" pitchFamily="2" charset="0"/>
            </a:endParaRPr>
          </a:p>
        </p:txBody>
      </p:sp>
    </p:spTree>
    <p:extLst>
      <p:ext uri="{BB962C8B-B14F-4D97-AF65-F5344CB8AC3E}">
        <p14:creationId xmlns:p14="http://schemas.microsoft.com/office/powerpoint/2010/main" val="3757741329"/>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BCF68-C385-41B0-7CE0-0E9EC767A077}"/>
              </a:ext>
            </a:extLst>
          </p:cNvPr>
          <p:cNvSpPr>
            <a:spLocks noGrp="1"/>
          </p:cNvSpPr>
          <p:nvPr>
            <p:ph type="title"/>
          </p:nvPr>
        </p:nvSpPr>
        <p:spPr/>
        <p:txBody>
          <a:bodyPr/>
          <a:lstStyle/>
          <a:p>
            <a:r>
              <a:rPr lang="en-US" dirty="0"/>
              <a:t>Contact our Accommodations Coordinator if: </a:t>
            </a:r>
          </a:p>
        </p:txBody>
      </p:sp>
      <p:sp>
        <p:nvSpPr>
          <p:cNvPr id="3" name="Content Placeholder 2">
            <a:extLst>
              <a:ext uri="{FF2B5EF4-FFF2-40B4-BE49-F238E27FC236}">
                <a16:creationId xmlns:a16="http://schemas.microsoft.com/office/drawing/2014/main" id="{04AA0727-D968-B418-D853-CC060B33569A}"/>
              </a:ext>
            </a:extLst>
          </p:cNvPr>
          <p:cNvSpPr>
            <a:spLocks noGrp="1"/>
          </p:cNvSpPr>
          <p:nvPr>
            <p:ph idx="1"/>
          </p:nvPr>
        </p:nvSpPr>
        <p:spPr/>
        <p:txBody>
          <a:bodyPr>
            <a:normAutofit lnSpcReduction="10000"/>
          </a:bodyPr>
          <a:lstStyle/>
          <a:p>
            <a:r>
              <a:rPr lang="en-US" dirty="0"/>
              <a:t>You have questions about how to implement accommodations or services such as: </a:t>
            </a:r>
          </a:p>
          <a:p>
            <a:pPr lvl="1"/>
            <a:r>
              <a:rPr lang="en-US" dirty="0"/>
              <a:t>Notetaking assistance (including Glean)</a:t>
            </a:r>
          </a:p>
          <a:p>
            <a:pPr lvl="1"/>
            <a:r>
              <a:rPr lang="en-US" dirty="0"/>
              <a:t>Alternative Textbook Formats</a:t>
            </a:r>
          </a:p>
          <a:p>
            <a:pPr lvl="1"/>
            <a:r>
              <a:rPr lang="en-US" dirty="0"/>
              <a:t>Shuttle Service</a:t>
            </a:r>
          </a:p>
          <a:p>
            <a:endParaRPr lang="en-US" dirty="0"/>
          </a:p>
          <a:p>
            <a:r>
              <a:rPr lang="en-US" dirty="0"/>
              <a:t>Our Accommodations Coordinator also offers individual help sessions for students on how to navigate </a:t>
            </a:r>
            <a:r>
              <a:rPr lang="en-US" dirty="0" err="1"/>
              <a:t>myAccess</a:t>
            </a:r>
            <a:r>
              <a:rPr lang="en-US" dirty="0"/>
              <a:t>!</a:t>
            </a:r>
          </a:p>
          <a:p>
            <a:endParaRPr lang="en-US" dirty="0"/>
          </a:p>
          <a:p>
            <a:r>
              <a:rPr lang="en-US" dirty="0"/>
              <a:t>Call the main office at 573-882-4696 to speak to our coordinator</a:t>
            </a:r>
          </a:p>
        </p:txBody>
      </p:sp>
    </p:spTree>
    <p:extLst>
      <p:ext uri="{BB962C8B-B14F-4D97-AF65-F5344CB8AC3E}">
        <p14:creationId xmlns:p14="http://schemas.microsoft.com/office/powerpoint/2010/main" val="4282992827"/>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916C-1209-F9B8-2B5C-54EE7448D454}"/>
              </a:ext>
            </a:extLst>
          </p:cNvPr>
          <p:cNvSpPr>
            <a:spLocks noGrp="1"/>
          </p:cNvSpPr>
          <p:nvPr>
            <p:ph type="title"/>
          </p:nvPr>
        </p:nvSpPr>
        <p:spPr/>
        <p:txBody>
          <a:bodyPr/>
          <a:lstStyle/>
          <a:p>
            <a:r>
              <a:rPr lang="en-US" dirty="0"/>
              <a:t>Reach out to your access advisor if: </a:t>
            </a:r>
          </a:p>
        </p:txBody>
      </p:sp>
      <p:sp>
        <p:nvSpPr>
          <p:cNvPr id="3" name="Content Placeholder 2">
            <a:extLst>
              <a:ext uri="{FF2B5EF4-FFF2-40B4-BE49-F238E27FC236}">
                <a16:creationId xmlns:a16="http://schemas.microsoft.com/office/drawing/2014/main" id="{31688E93-F718-9FF2-A2AD-4F64E72B4BC2}"/>
              </a:ext>
            </a:extLst>
          </p:cNvPr>
          <p:cNvSpPr>
            <a:spLocks noGrp="1"/>
          </p:cNvSpPr>
          <p:nvPr>
            <p:ph idx="1"/>
          </p:nvPr>
        </p:nvSpPr>
        <p:spPr>
          <a:xfrm>
            <a:off x="838200" y="1572426"/>
            <a:ext cx="10515600" cy="4604537"/>
          </a:xfrm>
        </p:spPr>
        <p:txBody>
          <a:bodyPr/>
          <a:lstStyle/>
          <a:p>
            <a:r>
              <a:rPr lang="en-US" dirty="0"/>
              <a:t>You have questions or need guidance on: </a:t>
            </a:r>
          </a:p>
          <a:p>
            <a:pPr lvl="1"/>
            <a:r>
              <a:rPr lang="en-US" dirty="0"/>
              <a:t>Changing accommodations on your plan</a:t>
            </a:r>
          </a:p>
          <a:p>
            <a:pPr lvl="1"/>
            <a:r>
              <a:rPr lang="en-US" dirty="0"/>
              <a:t>Strategies in advocating for your needs with faculty</a:t>
            </a:r>
          </a:p>
          <a:p>
            <a:pPr lvl="1"/>
            <a:r>
              <a:rPr lang="en-US" dirty="0"/>
              <a:t>Requesting accommodations on licensing exams, clinical experiences, etc.</a:t>
            </a:r>
          </a:p>
          <a:p>
            <a:pPr lvl="1"/>
            <a:r>
              <a:rPr lang="en-US" dirty="0"/>
              <a:t>Campus resources that might be able to address a need.</a:t>
            </a:r>
          </a:p>
          <a:p>
            <a:pPr lvl="1"/>
            <a:endParaRPr lang="en-US" dirty="0"/>
          </a:p>
          <a:p>
            <a:r>
              <a:rPr lang="en-US" dirty="0"/>
              <a:t>Not sure who is your access advisor? Find out in </a:t>
            </a:r>
            <a:r>
              <a:rPr lang="en-US" dirty="0" err="1"/>
              <a:t>myAccess</a:t>
            </a:r>
            <a:r>
              <a:rPr lang="en-US" dirty="0"/>
              <a:t>! </a:t>
            </a:r>
          </a:p>
          <a:p>
            <a:pPr lvl="1"/>
            <a:r>
              <a:rPr lang="en-US" dirty="0"/>
              <a:t>Your advisor name will be listed on the left-hand side of your dashboard next to a green phone icon.  </a:t>
            </a:r>
          </a:p>
          <a:p>
            <a:pPr lvl="1"/>
            <a:endParaRPr lang="en-US" dirty="0"/>
          </a:p>
        </p:txBody>
      </p:sp>
    </p:spTree>
    <p:extLst>
      <p:ext uri="{BB962C8B-B14F-4D97-AF65-F5344CB8AC3E}">
        <p14:creationId xmlns:p14="http://schemas.microsoft.com/office/powerpoint/2010/main" val="422005550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sure who to contact? </a:t>
            </a:r>
          </a:p>
        </p:txBody>
      </p:sp>
      <p:sp>
        <p:nvSpPr>
          <p:cNvPr id="4" name="Rectangle 3"/>
          <p:cNvSpPr/>
          <p:nvPr/>
        </p:nvSpPr>
        <p:spPr>
          <a:xfrm>
            <a:off x="2043306" y="2029931"/>
            <a:ext cx="8105387" cy="3293209"/>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Please feel free to stop by the office Monday-Friday between 8am and 5pm or contact our front desk for assistance: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S5 Memorial Union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(573) 882-4696 </a:t>
            </a:r>
          </a:p>
          <a:p>
            <a:pPr algn="ctr"/>
            <a:r>
              <a:rPr lang="en-US" sz="2800" dirty="0">
                <a:latin typeface="Arial" panose="020B0604020202020204" pitchFamily="34" charset="0"/>
                <a:cs typeface="Arial" panose="020B0604020202020204" pitchFamily="34" charset="0"/>
                <a:hlinkClick r:id="rId2"/>
              </a:rPr>
              <a:t>disabilitycenter@missouri.edu</a:t>
            </a:r>
            <a:r>
              <a:rPr lang="en-US" sz="2800" dirty="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06059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Requesting your accommodations</a:t>
            </a:r>
          </a:p>
        </p:txBody>
      </p:sp>
      <p:sp>
        <p:nvSpPr>
          <p:cNvPr id="2" name="Text Placeholder 1">
            <a:extLst>
              <a:ext uri="{FF2B5EF4-FFF2-40B4-BE49-F238E27FC236}">
                <a16:creationId xmlns:a16="http://schemas.microsoft.com/office/drawing/2014/main" id="{59328AC8-065E-3F6E-5571-74DCF8674B21}"/>
              </a:ext>
            </a:extLst>
          </p:cNvPr>
          <p:cNvSpPr>
            <a:spLocks noGrp="1"/>
          </p:cNvSpPr>
          <p:nvPr>
            <p:ph type="body" idx="1"/>
          </p:nvPr>
        </p:nvSpPr>
        <p:spPr/>
        <p:txBody>
          <a:bodyPr/>
          <a:lstStyle/>
          <a:p>
            <a:r>
              <a:rPr lang="en-US" dirty="0"/>
              <a:t>The following slides provide you with an overview of the steps you’ll need to complete </a:t>
            </a:r>
            <a:r>
              <a:rPr lang="en-US" i="1" dirty="0"/>
              <a:t>each semester </a:t>
            </a:r>
            <a:r>
              <a:rPr lang="en-US" dirty="0"/>
              <a:t>in order to receive your accommodations</a:t>
            </a:r>
          </a:p>
        </p:txBody>
      </p:sp>
    </p:spTree>
    <p:extLst>
      <p:ext uri="{BB962C8B-B14F-4D97-AF65-F5344CB8AC3E}">
        <p14:creationId xmlns:p14="http://schemas.microsoft.com/office/powerpoint/2010/main" val="1514364285"/>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Autofit/>
          </a:bodyPr>
          <a:lstStyle/>
          <a:p>
            <a:r>
              <a:rPr lang="en-US" sz="3600" b="1" dirty="0"/>
              <a:t>Step One: Generate your Accommodation Notification Letters</a:t>
            </a:r>
          </a:p>
        </p:txBody>
      </p:sp>
      <p:sp>
        <p:nvSpPr>
          <p:cNvPr id="2" name="Content Placeholder 1">
            <a:extLst>
              <a:ext uri="{FF2B5EF4-FFF2-40B4-BE49-F238E27FC236}">
                <a16:creationId xmlns:a16="http://schemas.microsoft.com/office/drawing/2014/main" id="{8CD9B574-814A-D38B-9A96-1886F66094C7}"/>
              </a:ext>
            </a:extLst>
          </p:cNvPr>
          <p:cNvSpPr>
            <a:spLocks noGrp="1"/>
          </p:cNvSpPr>
          <p:nvPr>
            <p:ph idx="1"/>
          </p:nvPr>
        </p:nvSpPr>
        <p:spPr/>
        <p:txBody>
          <a:bodyPr/>
          <a:lstStyle/>
          <a:p>
            <a:r>
              <a:rPr lang="en-US" dirty="0"/>
              <a:t>You are responsible for generating your accommodation letters each semester. These letters notify your instructors that you are eligible to receive accommodations. </a:t>
            </a:r>
          </a:p>
          <a:p>
            <a:pPr marL="0" indent="0">
              <a:buNone/>
            </a:pPr>
            <a:endParaRPr lang="en-US" dirty="0"/>
          </a:p>
          <a:p>
            <a:r>
              <a:rPr lang="en-US" dirty="0"/>
              <a:t>To request your letters, log into </a:t>
            </a:r>
            <a:r>
              <a:rPr lang="en-US" dirty="0" err="1"/>
              <a:t>myAccess</a:t>
            </a:r>
            <a:r>
              <a:rPr lang="en-US" dirty="0"/>
              <a:t> and select the accommodation(s) for each of the courses you need them in.</a:t>
            </a:r>
          </a:p>
          <a:p>
            <a:pPr lvl="1"/>
            <a:r>
              <a:rPr lang="en-US" dirty="0"/>
              <a:t>Once requested, a copy of your accommodation letter will be emailed to your instructor within 2 business days. </a:t>
            </a:r>
          </a:p>
          <a:p>
            <a:pPr lvl="1"/>
            <a:r>
              <a:rPr lang="en-US" dirty="0"/>
              <a:t>If you request your letters before the semester begins, these will be emailed the week prior to the start of the new semester. </a:t>
            </a:r>
          </a:p>
          <a:p>
            <a:endParaRPr lang="en-US" dirty="0"/>
          </a:p>
        </p:txBody>
      </p:sp>
    </p:spTree>
    <p:extLst>
      <p:ext uri="{BB962C8B-B14F-4D97-AF65-F5344CB8AC3E}">
        <p14:creationId xmlns:p14="http://schemas.microsoft.com/office/powerpoint/2010/main" val="376745138"/>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7D954-36F3-D22F-E510-1F27A1A809DF}"/>
              </a:ext>
            </a:extLst>
          </p:cNvPr>
          <p:cNvSpPr>
            <a:spLocks noGrp="1"/>
          </p:cNvSpPr>
          <p:nvPr>
            <p:ph type="title"/>
          </p:nvPr>
        </p:nvSpPr>
        <p:spPr/>
        <p:txBody>
          <a:bodyPr>
            <a:normAutofit/>
          </a:bodyPr>
          <a:lstStyle/>
          <a:p>
            <a:r>
              <a:rPr lang="en-US" dirty="0"/>
              <a:t>Step Two: Complete any Additional Steps to Requesting your Accommodations</a:t>
            </a:r>
          </a:p>
        </p:txBody>
      </p:sp>
      <p:sp>
        <p:nvSpPr>
          <p:cNvPr id="3" name="Content Placeholder 2">
            <a:extLst>
              <a:ext uri="{FF2B5EF4-FFF2-40B4-BE49-F238E27FC236}">
                <a16:creationId xmlns:a16="http://schemas.microsoft.com/office/drawing/2014/main" id="{A2C3105B-DA75-3255-1742-10EE235601C2}"/>
              </a:ext>
            </a:extLst>
          </p:cNvPr>
          <p:cNvSpPr>
            <a:spLocks noGrp="1"/>
          </p:cNvSpPr>
          <p:nvPr>
            <p:ph idx="1"/>
          </p:nvPr>
        </p:nvSpPr>
        <p:spPr/>
        <p:txBody>
          <a:bodyPr/>
          <a:lstStyle/>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Some accommodations require additional steps in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myAccess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for you to receive them. </a:t>
            </a:r>
          </a:p>
          <a:p>
            <a:pPr marL="0" indent="0">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rPr>
              <a:t>These accommodations include 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lternative textbook formats, notetaking assistance, and accommodated exams. </a:t>
            </a:r>
          </a:p>
          <a:p>
            <a:pPr marL="0" indent="0">
              <a:buNone/>
            </a:pP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Information on how to request your accommodation letters and complete these steps can be found in our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myAcces</a:t>
            </a:r>
            <a:r>
              <a:rPr lang="en-US" sz="2400" dirty="0" err="1">
                <a:latin typeface="Calibri" panose="020F0502020204030204" pitchFamily="34" charset="0"/>
                <a:ea typeface="Times New Roman" panose="02020603050405020304" pitchFamily="18" charset="0"/>
                <a:cs typeface="Times New Roman" panose="02020603050405020304" pitchFamily="18" charset="0"/>
              </a:rPr>
              <a:t>s</a:t>
            </a:r>
            <a:r>
              <a:rPr lang="en-US" sz="2400" dirty="0">
                <a:latin typeface="Calibri" panose="020F0502020204030204" pitchFamily="34" charset="0"/>
                <a:ea typeface="Times New Roman" panose="02020603050405020304" pitchFamily="18" charset="0"/>
                <a:cs typeface="Times New Roman" panose="02020603050405020304" pitchFamily="18" charset="0"/>
              </a:rPr>
              <a:t> Guides on our website: </a:t>
            </a:r>
          </a:p>
          <a:p>
            <a:pPr marL="0" indent="0" algn="ctr">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hlinkClick r:id="rId2"/>
              </a:rPr>
              <a:t>https://disabilitycenter.missouri.edu/guides/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57661683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02D7-99E8-C782-B432-43EFD0AE3FC6}"/>
              </a:ext>
            </a:extLst>
          </p:cNvPr>
          <p:cNvSpPr>
            <a:spLocks noGrp="1"/>
          </p:cNvSpPr>
          <p:nvPr>
            <p:ph type="title"/>
          </p:nvPr>
        </p:nvSpPr>
        <p:spPr>
          <a:xfrm>
            <a:off x="226503" y="830510"/>
            <a:ext cx="11711031" cy="860180"/>
          </a:xfrm>
        </p:spPr>
        <p:txBody>
          <a:bodyPr>
            <a:normAutofit fontScale="90000"/>
          </a:bodyPr>
          <a:lstStyle/>
          <a:p>
            <a:pPr algn="ctr"/>
            <a:r>
              <a:rPr lang="en-US" dirty="0"/>
              <a:t>Reminder: Accommodations are not retroactive! </a:t>
            </a:r>
            <a:br>
              <a:rPr lang="en-US" dirty="0"/>
            </a:br>
            <a:endParaRPr lang="en-US" dirty="0"/>
          </a:p>
        </p:txBody>
      </p:sp>
      <p:sp>
        <p:nvSpPr>
          <p:cNvPr id="3" name="Content Placeholder 2">
            <a:extLst>
              <a:ext uri="{FF2B5EF4-FFF2-40B4-BE49-F238E27FC236}">
                <a16:creationId xmlns:a16="http://schemas.microsoft.com/office/drawing/2014/main" id="{44F8AE98-6F07-6199-A1B4-FF555D547240}"/>
              </a:ext>
            </a:extLst>
          </p:cNvPr>
          <p:cNvSpPr>
            <a:spLocks noGrp="1"/>
          </p:cNvSpPr>
          <p:nvPr>
            <p:ph idx="1"/>
          </p:nvPr>
        </p:nvSpPr>
        <p:spPr/>
        <p:txBody>
          <a:bodyPr>
            <a:normAutofit/>
          </a:bodyPr>
          <a:lstStyle/>
          <a:p>
            <a:pPr marL="0" indent="0">
              <a:buNone/>
            </a:pPr>
            <a:r>
              <a:rPr lang="en-US" dirty="0"/>
              <a:t>While you may request your accommodation letters at any point of the semester, please note that they cannot be applied retroactively. </a:t>
            </a:r>
          </a:p>
          <a:p>
            <a:pPr marL="0" indent="0">
              <a:buNone/>
            </a:pPr>
            <a:endParaRPr lang="en-US" dirty="0"/>
          </a:p>
          <a:p>
            <a:pPr marL="0" indent="0">
              <a:buNone/>
            </a:pPr>
            <a:r>
              <a:rPr lang="en-US" dirty="0"/>
              <a:t>This means that they cannot be applied to situations that have already happened (e.g. an exam, obtaining notes, a disability-related absence), just on what is coming up for the remainder of that semester. </a:t>
            </a:r>
          </a:p>
          <a:p>
            <a:pPr marL="0" indent="0">
              <a:buNone/>
            </a:pPr>
            <a:endParaRPr lang="en-US" dirty="0"/>
          </a:p>
        </p:txBody>
      </p:sp>
    </p:spTree>
    <p:extLst>
      <p:ext uri="{BB962C8B-B14F-4D97-AF65-F5344CB8AC3E}">
        <p14:creationId xmlns:p14="http://schemas.microsoft.com/office/powerpoint/2010/main" val="239387052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498"/>
            <a:ext cx="10515600" cy="1325563"/>
          </a:xfrm>
        </p:spPr>
        <p:txBody>
          <a:bodyPr/>
          <a:lstStyle/>
          <a:p>
            <a:r>
              <a:rPr lang="en-US" b="1" dirty="0"/>
              <a:t>Step Three: Meet with </a:t>
            </a:r>
            <a:r>
              <a:rPr lang="en-US" dirty="0"/>
              <a:t>y</a:t>
            </a:r>
            <a:r>
              <a:rPr lang="en-US" b="1" dirty="0"/>
              <a:t>our Instructors</a:t>
            </a:r>
          </a:p>
        </p:txBody>
      </p:sp>
      <p:sp>
        <p:nvSpPr>
          <p:cNvPr id="3" name="Content Placeholder 2"/>
          <p:cNvSpPr>
            <a:spLocks noGrp="1"/>
          </p:cNvSpPr>
          <p:nvPr>
            <p:ph idx="1"/>
          </p:nvPr>
        </p:nvSpPr>
        <p:spPr>
          <a:xfrm>
            <a:off x="411061" y="1468074"/>
            <a:ext cx="10942739" cy="4708890"/>
          </a:xfrm>
        </p:spPr>
        <p:txBody>
          <a:bodyPr>
            <a:normAutofit/>
          </a:bodyPr>
          <a:lstStyle/>
          <a:p>
            <a:pPr marL="0" marR="0" indent="0">
              <a:lnSpc>
                <a:spcPct val="115000"/>
              </a:lnSpc>
              <a:spcBef>
                <a:spcPts val="0"/>
              </a:spcBef>
              <a:spcAft>
                <a:spcPts val="80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 addition to requesting your letters, you’ll need to discuss your accommodations with your instructor(s). </a:t>
            </a:r>
          </a:p>
          <a:p>
            <a:pPr marL="0" marR="0" indent="0">
              <a:lnSpc>
                <a:spcPct val="115000"/>
              </a:lnSpc>
              <a:spcBef>
                <a:spcPts val="0"/>
              </a:spcBef>
              <a:spcAft>
                <a:spcPts val="80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For this conversation, we recommend you: </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Visit your instructor during office hours or ask to schedule an appointment instead of trying to have the conversation before or after class.</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Remember, you don’t need to disclose your disability! The conversation should focus on your accommodations.  </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Make sure you have a clear understanding of how your accommodations will be implemented in the course based on what is shared in the conversation. </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Follow-up with an email summarizing what was discussed/agreed upon. </a:t>
            </a:r>
          </a:p>
        </p:txBody>
      </p:sp>
    </p:spTree>
    <p:extLst>
      <p:ext uri="{BB962C8B-B14F-4D97-AF65-F5344CB8AC3E}">
        <p14:creationId xmlns:p14="http://schemas.microsoft.com/office/powerpoint/2010/main" val="375998956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9BE703-94EC-E02F-D23F-79F87E763D9C}"/>
              </a:ext>
            </a:extLst>
          </p:cNvPr>
          <p:cNvSpPr>
            <a:spLocks noGrp="1"/>
          </p:cNvSpPr>
          <p:nvPr>
            <p:ph type="title"/>
          </p:nvPr>
        </p:nvSpPr>
        <p:spPr/>
        <p:txBody>
          <a:bodyPr/>
          <a:lstStyle/>
          <a:p>
            <a:r>
              <a:rPr lang="en-US" dirty="0"/>
              <a:t>Additional Tips for Talking About Accommodations</a:t>
            </a:r>
          </a:p>
        </p:txBody>
      </p:sp>
      <p:sp>
        <p:nvSpPr>
          <p:cNvPr id="5" name="Text Placeholder 4">
            <a:extLst>
              <a:ext uri="{FF2B5EF4-FFF2-40B4-BE49-F238E27FC236}">
                <a16:creationId xmlns:a16="http://schemas.microsoft.com/office/drawing/2014/main" id="{83D7B3BC-20B5-A6AF-324E-2A8F6E1EC92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0586890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1A70E-0AF6-F3C4-F198-8006B25F65AF}"/>
              </a:ext>
            </a:extLst>
          </p:cNvPr>
          <p:cNvSpPr>
            <a:spLocks noGrp="1"/>
          </p:cNvSpPr>
          <p:nvPr>
            <p:ph type="title"/>
          </p:nvPr>
        </p:nvSpPr>
        <p:spPr>
          <a:xfrm>
            <a:off x="838200" y="214125"/>
            <a:ext cx="10515600" cy="1325563"/>
          </a:xfrm>
        </p:spPr>
        <p:txBody>
          <a:bodyPr/>
          <a:lstStyle/>
          <a:p>
            <a:r>
              <a:rPr lang="en-US" dirty="0"/>
              <a:t>Wondering how to start the conversation? </a:t>
            </a:r>
          </a:p>
        </p:txBody>
      </p:sp>
      <p:sp>
        <p:nvSpPr>
          <p:cNvPr id="3" name="Content Placeholder 2">
            <a:extLst>
              <a:ext uri="{FF2B5EF4-FFF2-40B4-BE49-F238E27FC236}">
                <a16:creationId xmlns:a16="http://schemas.microsoft.com/office/drawing/2014/main" id="{97058117-CA45-CA1A-A08A-D6FE98C51D83}"/>
              </a:ext>
            </a:extLst>
          </p:cNvPr>
          <p:cNvSpPr>
            <a:spLocks noGrp="1"/>
          </p:cNvSpPr>
          <p:nvPr>
            <p:ph idx="1"/>
          </p:nvPr>
        </p:nvSpPr>
        <p:spPr>
          <a:xfrm>
            <a:off x="838200" y="1434518"/>
            <a:ext cx="10515600" cy="4935392"/>
          </a:xfrm>
        </p:spPr>
        <p:txBody>
          <a:bodyPr>
            <a:normAutofit/>
          </a:bodyPr>
          <a:lstStyle/>
          <a:p>
            <a:pPr marL="0" indent="0">
              <a:buNone/>
            </a:pPr>
            <a:r>
              <a:rPr lang="en-US" dirty="0"/>
              <a:t>Feel free to use the following email template to help in initially reaching out to your instructor: </a:t>
            </a:r>
          </a:p>
          <a:p>
            <a:pPr marL="0" indent="0">
              <a:buNone/>
            </a:pPr>
            <a:endParaRPr lang="en-US" sz="1000" dirty="0"/>
          </a:p>
          <a:p>
            <a:pPr marL="457200" lvl="1" indent="0">
              <a:buNone/>
            </a:pPr>
            <a:r>
              <a:rPr lang="en-US" sz="2000" dirty="0"/>
              <a:t>Dear (Instructor Name): </a:t>
            </a:r>
          </a:p>
          <a:p>
            <a:pPr marL="457200" lvl="1" indent="0">
              <a:buNone/>
            </a:pPr>
            <a:endParaRPr lang="en-US" sz="1600" dirty="0"/>
          </a:p>
          <a:p>
            <a:pPr marL="457200" lvl="1" indent="0">
              <a:buNone/>
            </a:pPr>
            <a:r>
              <a:rPr lang="en-US" sz="2000" dirty="0"/>
              <a:t>My name is (Your Name) and I am a student in your (Class Name and Number). Recently, you should have received a copy of my accommodation letter from the Disability Center. I wanted to contact you to schedule a time to talk with you further about how I can receive my accommodations in your class. Please let me know the best way to schedule this meeting with you.</a:t>
            </a:r>
          </a:p>
          <a:p>
            <a:pPr marL="457200" lvl="1" indent="0">
              <a:buNone/>
            </a:pPr>
            <a:endParaRPr lang="en-US" sz="2000" dirty="0"/>
          </a:p>
          <a:p>
            <a:pPr marL="457200" lvl="1" indent="0">
              <a:buNone/>
            </a:pPr>
            <a:r>
              <a:rPr lang="en-US" sz="2000" dirty="0"/>
              <a:t>Thank you,</a:t>
            </a:r>
          </a:p>
          <a:p>
            <a:pPr marL="457200" lvl="1" indent="0">
              <a:buNone/>
            </a:pPr>
            <a:r>
              <a:rPr lang="en-US" sz="2000" dirty="0"/>
              <a:t>(Your Name)</a:t>
            </a:r>
          </a:p>
          <a:p>
            <a:pPr marL="0" indent="0">
              <a:buNone/>
            </a:pPr>
            <a:endParaRPr lang="en-US" dirty="0"/>
          </a:p>
        </p:txBody>
      </p:sp>
    </p:spTree>
    <p:extLst>
      <p:ext uri="{BB962C8B-B14F-4D97-AF65-F5344CB8AC3E}">
        <p14:creationId xmlns:p14="http://schemas.microsoft.com/office/powerpoint/2010/main" val="3504087740"/>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theme/theme1.xml><?xml version="1.0" encoding="utf-8"?>
<a:theme xmlns:a="http://schemas.openxmlformats.org/drawingml/2006/main" name="MU-Powerpoint-Light-Standard">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MU-Powerpoint-Light-Standard</Template>
  <TotalTime>7239</TotalTime>
  <Words>1846</Words>
  <Application>Microsoft Office PowerPoint</Application>
  <PresentationFormat>Widescreen</PresentationFormat>
  <Paragraphs>169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Symbol</vt:lpstr>
      <vt:lpstr>MU-Powerpoint-Light-Standard</vt:lpstr>
      <vt:lpstr> Disability Center</vt:lpstr>
      <vt:lpstr>PowerPoint Presentation</vt:lpstr>
      <vt:lpstr>Requesting your accommodations</vt:lpstr>
      <vt:lpstr>Step One: Generate your Accommodation Notification Letters</vt:lpstr>
      <vt:lpstr>Step Two: Complete any Additional Steps to Requesting your Accommodations</vt:lpstr>
      <vt:lpstr>Reminder: Accommodations are not retroactive!  </vt:lpstr>
      <vt:lpstr>Step Three: Meet with your Instructors</vt:lpstr>
      <vt:lpstr>Additional Tips for Talking About Accommodations</vt:lpstr>
      <vt:lpstr>Wondering how to start the conversation? </vt:lpstr>
      <vt:lpstr>Discussing Exam Accommodations</vt:lpstr>
      <vt:lpstr>PowerPoint Presentation</vt:lpstr>
      <vt:lpstr>PowerPoint Presentation</vt:lpstr>
      <vt:lpstr>PowerPoint Presentation</vt:lpstr>
      <vt:lpstr>Taking Exams with the Disability Center</vt:lpstr>
      <vt:lpstr>Scheduling Your Exams</vt:lpstr>
      <vt:lpstr>PowerPoint Presentation</vt:lpstr>
      <vt:lpstr>PowerPoint Presentation</vt:lpstr>
      <vt:lpstr>Where will I be taking my exam? </vt:lpstr>
      <vt:lpstr>PowerPoint Presentation</vt:lpstr>
      <vt:lpstr>PowerPoint Presentation</vt:lpstr>
      <vt:lpstr>PowerPoint Presentation</vt:lpstr>
      <vt:lpstr>Have Questions or Need Additional Help? </vt:lpstr>
      <vt:lpstr>PowerPoint Presentation</vt:lpstr>
      <vt:lpstr>Contact our Accommodations Coordinator if: </vt:lpstr>
      <vt:lpstr>Reach out to your access advisor if: </vt:lpstr>
      <vt:lpstr>Not sure who to contact? </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Your myAccess Account</dc:title>
  <dc:creator>Sarabia, Stacy E.</dc:creator>
  <cp:lastModifiedBy>Sarabia, Stacy E.</cp:lastModifiedBy>
  <cp:revision>274</cp:revision>
  <cp:lastPrinted>2023-06-26T20:34:57Z</cp:lastPrinted>
  <dcterms:created xsi:type="dcterms:W3CDTF">2016-03-17T13:57:11Z</dcterms:created>
  <dcterms:modified xsi:type="dcterms:W3CDTF">2023-07-10T14:07:56Z</dcterms:modified>
</cp:coreProperties>
</file>