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6"/>
  </p:handoutMasterIdLst>
  <p:sldIdLst>
    <p:sldId id="256" r:id="rId2"/>
    <p:sldId id="272" r:id="rId3"/>
    <p:sldId id="328" r:id="rId4"/>
    <p:sldId id="285" r:id="rId5"/>
    <p:sldId id="329" r:id="rId6"/>
    <p:sldId id="330" r:id="rId7"/>
    <p:sldId id="286" r:id="rId8"/>
    <p:sldId id="284" r:id="rId9"/>
    <p:sldId id="283" r:id="rId10"/>
    <p:sldId id="333" r:id="rId11"/>
    <p:sldId id="340" r:id="rId12"/>
    <p:sldId id="341" r:id="rId13"/>
    <p:sldId id="342" r:id="rId14"/>
    <p:sldId id="343" r:id="rId15"/>
    <p:sldId id="344" r:id="rId16"/>
    <p:sldId id="332" r:id="rId17"/>
    <p:sldId id="288" r:id="rId18"/>
    <p:sldId id="289" r:id="rId19"/>
    <p:sldId id="318" r:id="rId20"/>
    <p:sldId id="345" r:id="rId21"/>
    <p:sldId id="346" r:id="rId22"/>
    <p:sldId id="347" r:id="rId23"/>
    <p:sldId id="348" r:id="rId24"/>
    <p:sldId id="334" r:id="rId25"/>
  </p:sldIdLst>
  <p:sldSz cx="12192000" cy="6858000"/>
  <p:notesSz cx="7010400" cy="939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4660"/>
  </p:normalViewPr>
  <p:slideViewPr>
    <p:cSldViewPr snapToGrid="0">
      <p:cViewPr varScale="1">
        <p:scale>
          <a:sx n="114" d="100"/>
          <a:sy n="114" d="100"/>
        </p:scale>
        <p:origin x="82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71532"/>
          </a:xfrm>
          <a:prstGeom prst="rect">
            <a:avLst/>
          </a:prstGeom>
        </p:spPr>
        <p:txBody>
          <a:bodyPr vert="horz" lIns="93753" tIns="46877" rIns="93753" bIns="46877"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71532"/>
          </a:xfrm>
          <a:prstGeom prst="rect">
            <a:avLst/>
          </a:prstGeom>
        </p:spPr>
        <p:txBody>
          <a:bodyPr vert="horz" lIns="93753" tIns="46877" rIns="93753" bIns="46877" rtlCol="0"/>
          <a:lstStyle>
            <a:lvl1pPr algn="r">
              <a:defRPr sz="1200"/>
            </a:lvl1pPr>
          </a:lstStyle>
          <a:p>
            <a:fld id="{2E4484BB-889C-4AFD-8FA2-CD036B477F4C}" type="datetimeFigureOut">
              <a:rPr lang="en-US" smtClean="0"/>
              <a:t>7/28/2021</a:t>
            </a:fld>
            <a:endParaRPr lang="en-US"/>
          </a:p>
        </p:txBody>
      </p:sp>
      <p:sp>
        <p:nvSpPr>
          <p:cNvPr id="4" name="Footer Placeholder 3"/>
          <p:cNvSpPr>
            <a:spLocks noGrp="1"/>
          </p:cNvSpPr>
          <p:nvPr>
            <p:ph type="ftr" sz="quarter" idx="2"/>
          </p:nvPr>
        </p:nvSpPr>
        <p:spPr>
          <a:xfrm>
            <a:off x="0" y="8926469"/>
            <a:ext cx="3037840" cy="471531"/>
          </a:xfrm>
          <a:prstGeom prst="rect">
            <a:avLst/>
          </a:prstGeom>
        </p:spPr>
        <p:txBody>
          <a:bodyPr vert="horz" lIns="93753" tIns="46877" rIns="93753" bIns="46877"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926469"/>
            <a:ext cx="3037840" cy="471531"/>
          </a:xfrm>
          <a:prstGeom prst="rect">
            <a:avLst/>
          </a:prstGeom>
        </p:spPr>
        <p:txBody>
          <a:bodyPr vert="horz" lIns="93753" tIns="46877" rIns="93753" bIns="46877" rtlCol="0" anchor="b"/>
          <a:lstStyle>
            <a:lvl1pPr algn="r">
              <a:defRPr sz="1200"/>
            </a:lvl1pPr>
          </a:lstStyle>
          <a:p>
            <a:fld id="{ACAF07F7-3EFD-46CC-9972-D886A400D731}" type="slidenum">
              <a:rPr lang="en-US" smtClean="0"/>
              <a:t>‹#›</a:t>
            </a:fld>
            <a:endParaRPr lang="en-US"/>
          </a:p>
        </p:txBody>
      </p:sp>
    </p:spTree>
    <p:extLst>
      <p:ext uri="{BB962C8B-B14F-4D97-AF65-F5344CB8AC3E}">
        <p14:creationId xmlns:p14="http://schemas.microsoft.com/office/powerpoint/2010/main" val="36242693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8F5660-8956-4F67-A2C5-863760AE87E4}" type="datetimeFigureOut">
              <a:rPr lang="en-US" smtClean="0"/>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4225305471"/>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F5660-8956-4F67-A2C5-863760AE87E4}" type="datetimeFigureOut">
              <a:rPr lang="en-US" smtClean="0"/>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1263329704"/>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F5660-8956-4F67-A2C5-863760AE87E4}" type="datetimeFigureOut">
              <a:rPr lang="en-US" smtClean="0"/>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3607511856"/>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F5660-8956-4F67-A2C5-863760AE87E4}" type="datetimeFigureOut">
              <a:rPr lang="en-US" smtClean="0"/>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1700980276"/>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8F5660-8956-4F67-A2C5-863760AE87E4}" type="datetimeFigureOut">
              <a:rPr lang="en-US" smtClean="0"/>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1724166251"/>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8F5660-8956-4F67-A2C5-863760AE87E4}" type="datetimeFigureOut">
              <a:rPr lang="en-US" smtClean="0"/>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2259111702"/>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8F5660-8956-4F67-A2C5-863760AE87E4}" type="datetimeFigureOut">
              <a:rPr lang="en-US" smtClean="0"/>
              <a:t>7/28/2021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2325588657"/>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8F5660-8956-4F67-A2C5-863760AE87E4}" type="datetimeFigureOut">
              <a:rPr lang="en-US" smtClean="0"/>
              <a:t>7/28/2021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1126859935"/>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F5660-8956-4F67-A2C5-863760AE87E4}" type="datetimeFigureOut">
              <a:rPr lang="en-US" smtClean="0"/>
              <a:t>7/28/2021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3256703289"/>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8F5660-8956-4F67-A2C5-863760AE87E4}" type="datetimeFigureOut">
              <a:rPr lang="en-US" smtClean="0"/>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3697555771"/>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8F5660-8956-4F67-A2C5-863760AE87E4}" type="datetimeFigureOut">
              <a:rPr lang="en-US" smtClean="0"/>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1BED3-6C8B-4DA3-9525-07264F786630}" type="slidenum">
              <a:rPr lang="en-US" smtClean="0"/>
              <a:t>‹#›</a:t>
            </a:fld>
            <a:endParaRPr lang="en-US"/>
          </a:p>
        </p:txBody>
      </p:sp>
    </p:spTree>
    <p:extLst>
      <p:ext uri="{BB962C8B-B14F-4D97-AF65-F5344CB8AC3E}">
        <p14:creationId xmlns:p14="http://schemas.microsoft.com/office/powerpoint/2010/main" val="998821269"/>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0000">
              <a:schemeClr val="accent1">
                <a:lumMod val="5000"/>
                <a:lumOff val="95000"/>
              </a:schemeClr>
            </a:gs>
            <a:gs pos="100000">
              <a:srgbClr val="FAC822"/>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F5660-8956-4F67-A2C5-863760AE87E4}" type="datetimeFigureOut">
              <a:rPr lang="en-US" smtClean="0"/>
              <a:t>7/28/2021</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B1BED3-6C8B-4DA3-9525-07264F786630}" type="slidenum">
              <a:rPr lang="en-US" smtClean="0"/>
              <a:t>‹#›</a:t>
            </a:fld>
            <a:endParaRPr lang="en-US"/>
          </a:p>
        </p:txBody>
      </p:sp>
      <p:sp>
        <p:nvSpPr>
          <p:cNvPr id="8" name="Rectangle 7">
            <a:extLst>
              <a:ext uri="{FF2B5EF4-FFF2-40B4-BE49-F238E27FC236}">
                <a16:creationId xmlns:a16="http://schemas.microsoft.com/office/drawing/2014/main" id="{D56EA3A6-0BB8-0D45-ADF8-78451AF5C199}"/>
              </a:ext>
            </a:extLst>
          </p:cNvPr>
          <p:cNvSpPr/>
          <p:nvPr/>
        </p:nvSpPr>
        <p:spPr>
          <a:xfrm>
            <a:off x="0" y="6015790"/>
            <a:ext cx="12192000" cy="84221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a:p>
        </p:txBody>
      </p:sp>
      <p:pic>
        <p:nvPicPr>
          <p:cNvPr id="10" name="Picture 9">
            <a:extLst>
              <a:ext uri="{FF2B5EF4-FFF2-40B4-BE49-F238E27FC236}">
                <a16:creationId xmlns:a16="http://schemas.microsoft.com/office/drawing/2014/main" id="{022F9DF5-1C79-9349-8BF2-E119C70590E1}"/>
              </a:ext>
            </a:extLst>
          </p:cNvPr>
          <p:cNvPicPr>
            <a:picLocks noChangeAspect="1"/>
          </p:cNvPicPr>
          <p:nvPr/>
        </p:nvPicPr>
        <p:blipFill>
          <a:blip r:embed="rId13"/>
          <a:stretch>
            <a:fillRect/>
          </a:stretch>
        </p:blipFill>
        <p:spPr>
          <a:xfrm>
            <a:off x="8255848" y="6212500"/>
            <a:ext cx="3452704" cy="508976"/>
          </a:xfrm>
          <a:prstGeom prst="rect">
            <a:avLst/>
          </a:prstGeom>
        </p:spPr>
      </p:pic>
    </p:spTree>
    <p:extLst>
      <p:ext uri="{BB962C8B-B14F-4D97-AF65-F5344CB8AC3E}">
        <p14:creationId xmlns:p14="http://schemas.microsoft.com/office/powerpoint/2010/main" val="493233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txStyles>
    <p:titleStyle>
      <a:lvl1pPr algn="l" defTabSz="914400" rtl="0" eaLnBrk="1" latinLnBrk="0" hangingPunct="1">
        <a:lnSpc>
          <a:spcPct val="90000"/>
        </a:lnSpc>
        <a:spcBef>
          <a:spcPct val="0"/>
        </a:spcBef>
        <a:buNone/>
        <a:defRPr sz="40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isabilitycenter.missouri.edu/guide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mailto:mudcexams@missouri.edu"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mudcexams@missouri.edu"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mailto:mudcexams@missouri.ed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disabilitycenter.missouri.edu/guides/"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mailto:disabilitycenter@missouri.edu"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6415" y="1736205"/>
            <a:ext cx="9144000" cy="896870"/>
          </a:xfrm>
        </p:spPr>
        <p:txBody>
          <a:bodyPr>
            <a:noAutofit/>
          </a:bodyPr>
          <a:lstStyle/>
          <a:p>
            <a:br>
              <a:rPr lang="en-US" sz="4400" b="1" dirty="0">
                <a:latin typeface="+mn-lt"/>
              </a:rPr>
            </a:br>
            <a:r>
              <a:rPr lang="en-US" sz="6600" b="1" dirty="0">
                <a:latin typeface="+mn-lt"/>
              </a:rPr>
              <a:t>Disability Center</a:t>
            </a:r>
            <a:endParaRPr lang="en-US" sz="4400" b="1" dirty="0">
              <a:latin typeface="+mn-lt"/>
            </a:endParaRPr>
          </a:p>
        </p:txBody>
      </p:sp>
      <p:sp>
        <p:nvSpPr>
          <p:cNvPr id="4" name="Rectangle 3"/>
          <p:cNvSpPr/>
          <p:nvPr/>
        </p:nvSpPr>
        <p:spPr>
          <a:xfrm>
            <a:off x="2553731" y="3605910"/>
            <a:ext cx="7289368" cy="830997"/>
          </a:xfrm>
          <a:prstGeom prst="rect">
            <a:avLst/>
          </a:prstGeom>
        </p:spPr>
        <p:txBody>
          <a:bodyPr wrap="square">
            <a:spAutoFit/>
          </a:bodyPr>
          <a:lstStyle/>
          <a:p>
            <a:pPr algn="ctr"/>
            <a:r>
              <a:rPr lang="en-US" sz="4800" dirty="0"/>
              <a:t>New Student Orientation</a:t>
            </a:r>
          </a:p>
        </p:txBody>
      </p:sp>
    </p:spTree>
    <p:extLst>
      <p:ext uri="{BB962C8B-B14F-4D97-AF65-F5344CB8AC3E}">
        <p14:creationId xmlns:p14="http://schemas.microsoft.com/office/powerpoint/2010/main" val="603737439"/>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723792" y="1860602"/>
            <a:ext cx="11238522" cy="3592547"/>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u="sng" dirty="0">
                <a:latin typeface="+mj-lt"/>
              </a:rPr>
              <a:t>Seven (7) days’ notice is required </a:t>
            </a:r>
            <a:r>
              <a:rPr lang="en-US" dirty="0">
                <a:latin typeface="+mj-lt"/>
              </a:rPr>
              <a:t>for all non-final exams and quizzes. Four (4) days’ notice for all non-final exams during summer semesters. </a:t>
            </a:r>
          </a:p>
          <a:p>
            <a:endParaRPr lang="en-US" sz="2000" dirty="0">
              <a:latin typeface="+mj-lt"/>
            </a:endParaRPr>
          </a:p>
          <a:p>
            <a:r>
              <a:rPr lang="en-US" u="sng" dirty="0">
                <a:latin typeface="+mj-lt"/>
              </a:rPr>
              <a:t>A little over three weeks’ notice is required</a:t>
            </a:r>
            <a:r>
              <a:rPr lang="en-US" dirty="0">
                <a:latin typeface="+mj-lt"/>
              </a:rPr>
              <a:t> for scheduling during final exams week</a:t>
            </a:r>
          </a:p>
          <a:p>
            <a:endParaRPr lang="en-US" dirty="0">
              <a:latin typeface="+mj-lt"/>
            </a:endParaRPr>
          </a:p>
          <a:p>
            <a:r>
              <a:rPr lang="en-US" dirty="0">
                <a:latin typeface="+mj-lt"/>
              </a:rPr>
              <a:t>The office will send out reminders for the deadline for finals requests</a:t>
            </a:r>
          </a:p>
          <a:p>
            <a:pPr marL="0" indent="0">
              <a:buNone/>
            </a:pPr>
            <a:endParaRPr lang="en-US" dirty="0">
              <a:latin typeface="+mj-lt"/>
            </a:endParaRPr>
          </a:p>
          <a:p>
            <a:r>
              <a:rPr lang="en-US" sz="2600" dirty="0"/>
              <a:t>Need some help with the Exam Access portal? Visit the </a:t>
            </a:r>
            <a:r>
              <a:rPr lang="en-US" sz="2600" dirty="0">
                <a:hlinkClick r:id="rId2"/>
              </a:rPr>
              <a:t>myAccess Guides</a:t>
            </a:r>
            <a:r>
              <a:rPr lang="en-US" sz="2600" dirty="0"/>
              <a:t> webpage for a tutorial.</a:t>
            </a:r>
          </a:p>
          <a:p>
            <a:endParaRPr lang="en-US" dirty="0">
              <a:latin typeface="+mj-lt"/>
            </a:endParaRPr>
          </a:p>
          <a:p>
            <a:pPr marL="0" indent="0">
              <a:buNone/>
            </a:pPr>
            <a:endParaRPr lang="en-US" sz="2600" dirty="0">
              <a:latin typeface="+mj-lt"/>
            </a:endParaRPr>
          </a:p>
          <a:p>
            <a:pPr marL="0" indent="0" algn="ctr">
              <a:buNone/>
            </a:pPr>
            <a:r>
              <a:rPr lang="en-US" sz="2600" dirty="0">
                <a:latin typeface="+mj-lt"/>
              </a:rPr>
              <a:t>ADVICE: Schedule them all at once, if you can!</a:t>
            </a:r>
          </a:p>
          <a:p>
            <a:pPr marL="0" indent="0">
              <a:buFont typeface="Arial" panose="020B0604020202020204" pitchFamily="34" charset="0"/>
              <a:buNone/>
            </a:pPr>
            <a:endParaRPr lang="en-US" sz="1600" dirty="0"/>
          </a:p>
        </p:txBody>
      </p:sp>
      <p:sp>
        <p:nvSpPr>
          <p:cNvPr id="6" name="Rectangle 5"/>
          <p:cNvSpPr/>
          <p:nvPr/>
        </p:nvSpPr>
        <p:spPr>
          <a:xfrm>
            <a:off x="872358" y="425557"/>
            <a:ext cx="10100442" cy="646331"/>
          </a:xfrm>
          <a:prstGeom prst="rect">
            <a:avLst/>
          </a:prstGeom>
        </p:spPr>
        <p:txBody>
          <a:bodyPr wrap="square">
            <a:spAutoFit/>
          </a:bodyPr>
          <a:lstStyle/>
          <a:p>
            <a:pPr algn="ctr"/>
            <a:r>
              <a:rPr lang="en-US" sz="3600" b="1" dirty="0">
                <a:latin typeface="+mj-lt"/>
                <a:ea typeface="Verdana" panose="020B0604030504040204" pitchFamily="34" charset="0"/>
                <a:cs typeface="Verdana" panose="020B0604030504040204" pitchFamily="34" charset="0"/>
              </a:rPr>
              <a:t>Exam Policies and Procedures</a:t>
            </a:r>
            <a:endParaRPr lang="en-US" sz="3600" b="1" dirty="0">
              <a:latin typeface="+mj-lt"/>
            </a:endParaRPr>
          </a:p>
        </p:txBody>
      </p:sp>
    </p:spTree>
    <p:extLst>
      <p:ext uri="{BB962C8B-B14F-4D97-AF65-F5344CB8AC3E}">
        <p14:creationId xmlns:p14="http://schemas.microsoft.com/office/powerpoint/2010/main" val="2455257048"/>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83138" y="1490996"/>
            <a:ext cx="10596738" cy="447912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mj-lt"/>
              </a:rPr>
              <a:t>Monday-Thursday</a:t>
            </a:r>
          </a:p>
          <a:p>
            <a:pPr lvl="1"/>
            <a:r>
              <a:rPr lang="en-US" sz="2000" dirty="0">
                <a:latin typeface="+mj-lt"/>
              </a:rPr>
              <a:t>Exams can be scheduled to start between 8am-8pm.</a:t>
            </a:r>
            <a:r>
              <a:rPr lang="en-US" sz="1600" dirty="0">
                <a:latin typeface="+mj-lt"/>
              </a:rPr>
              <a:t> </a:t>
            </a:r>
            <a:r>
              <a:rPr lang="en-US" sz="1100" dirty="0">
                <a:latin typeface="+mj-lt"/>
              </a:rPr>
              <a:t> </a:t>
            </a:r>
          </a:p>
          <a:p>
            <a:pPr lvl="1"/>
            <a:endParaRPr lang="en-US" sz="2000" dirty="0">
              <a:latin typeface="+mj-lt"/>
            </a:endParaRPr>
          </a:p>
          <a:p>
            <a:r>
              <a:rPr lang="en-US" sz="2400" dirty="0">
                <a:latin typeface="+mj-lt"/>
              </a:rPr>
              <a:t>Friday</a:t>
            </a:r>
          </a:p>
          <a:p>
            <a:pPr lvl="1"/>
            <a:r>
              <a:rPr lang="en-US" sz="2000" dirty="0">
                <a:latin typeface="+mj-lt"/>
              </a:rPr>
              <a:t>Exams can be scheduled as early as 8am with the last exam start time at 3pm. </a:t>
            </a:r>
            <a:r>
              <a:rPr lang="en-US" sz="2000" i="1" u="sng" dirty="0">
                <a:latin typeface="+mj-lt"/>
              </a:rPr>
              <a:t>All</a:t>
            </a:r>
            <a:r>
              <a:rPr lang="en-US" sz="2000" dirty="0">
                <a:latin typeface="+mj-lt"/>
              </a:rPr>
              <a:t> exams must end by 5pm.</a:t>
            </a:r>
          </a:p>
          <a:p>
            <a:pPr marL="457200" lvl="1" indent="0">
              <a:buNone/>
            </a:pPr>
            <a:endParaRPr lang="en-US" sz="2000" dirty="0">
              <a:latin typeface="+mj-lt"/>
            </a:endParaRPr>
          </a:p>
          <a:p>
            <a:r>
              <a:rPr lang="en-US" sz="2400" u="sng" dirty="0">
                <a:latin typeface="+mj-lt"/>
              </a:rPr>
              <a:t>Finals Week</a:t>
            </a:r>
          </a:p>
          <a:p>
            <a:pPr lvl="1"/>
            <a:r>
              <a:rPr lang="en-US" sz="2000" dirty="0">
                <a:latin typeface="+mj-lt"/>
              </a:rPr>
              <a:t>Monday-Thursday: 7:30am, 10am, 12:30pm, 3pm, 5:30pm, 8pm</a:t>
            </a:r>
          </a:p>
          <a:p>
            <a:pPr lvl="1"/>
            <a:r>
              <a:rPr lang="en-US" sz="2000" dirty="0">
                <a:latin typeface="+mj-lt"/>
              </a:rPr>
              <a:t>Friday: 7:30am</a:t>
            </a:r>
          </a:p>
        </p:txBody>
      </p:sp>
      <p:sp>
        <p:nvSpPr>
          <p:cNvPr id="6" name="Title 1"/>
          <p:cNvSpPr txBox="1">
            <a:spLocks/>
          </p:cNvSpPr>
          <p:nvPr/>
        </p:nvSpPr>
        <p:spPr>
          <a:xfrm>
            <a:off x="2150130" y="317444"/>
            <a:ext cx="7886700" cy="75610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cs typeface="MV Boli" panose="02000500030200090000" pitchFamily="2" charset="0"/>
              </a:rPr>
              <a:t>When Can I Take My Exam?</a:t>
            </a:r>
          </a:p>
        </p:txBody>
      </p:sp>
    </p:spTree>
    <p:extLst>
      <p:ext uri="{BB962C8B-B14F-4D97-AF65-F5344CB8AC3E}">
        <p14:creationId xmlns:p14="http://schemas.microsoft.com/office/powerpoint/2010/main" val="3426401048"/>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6117" y="1352916"/>
            <a:ext cx="11134725" cy="4016484"/>
          </a:xfrm>
          <a:prstGeom prst="rect">
            <a:avLst/>
          </a:prstGeom>
        </p:spPr>
        <p:txBody>
          <a:bodyPr wrap="square">
            <a:spAutoFit/>
          </a:bodyPr>
          <a:lstStyle/>
          <a:p>
            <a:r>
              <a:rPr lang="en-US" sz="2500" dirty="0">
                <a:latin typeface="+mj-lt"/>
              </a:rPr>
              <a:t>If it is more than seven (7) days’ notice, log into myAccess and submit a modified request with the updated information.</a:t>
            </a:r>
          </a:p>
          <a:p>
            <a:endParaRPr lang="en-US" sz="2000" dirty="0">
              <a:latin typeface="+mj-lt"/>
            </a:endParaRPr>
          </a:p>
          <a:p>
            <a:r>
              <a:rPr lang="en-US" sz="2500" dirty="0">
                <a:latin typeface="+mj-lt"/>
              </a:rPr>
              <a:t>If an instructor has rescheduled the date/time of an exam with less than seven (7) days’ notice to the Disability Center… </a:t>
            </a:r>
          </a:p>
          <a:p>
            <a:pPr marL="742950" lvl="1" indent="-285750">
              <a:buFont typeface="Arial" panose="020B0604020202020204" pitchFamily="34" charset="0"/>
              <a:buChar char="•"/>
            </a:pPr>
            <a:endParaRPr lang="en-US" sz="1600" dirty="0">
              <a:latin typeface="+mj-lt"/>
            </a:endParaRPr>
          </a:p>
          <a:p>
            <a:pPr marL="800100" lvl="1" indent="-342900">
              <a:buFont typeface="Arial" panose="020B0604020202020204" pitchFamily="34" charset="0"/>
              <a:buChar char="•"/>
            </a:pPr>
            <a:r>
              <a:rPr lang="en-US" sz="2100" dirty="0">
                <a:latin typeface="+mj-lt"/>
              </a:rPr>
              <a:t>Email </a:t>
            </a:r>
            <a:r>
              <a:rPr lang="en-US" sz="2100" dirty="0">
                <a:latin typeface="+mj-lt"/>
                <a:hlinkClick r:id="rId2"/>
              </a:rPr>
              <a:t>mudcexams@missouri.edu</a:t>
            </a:r>
            <a:r>
              <a:rPr lang="en-US" sz="2100" dirty="0">
                <a:latin typeface="+mj-lt"/>
              </a:rPr>
              <a:t> and copy your instructor to the email notifying us of the date change as soon as possible.  </a:t>
            </a:r>
            <a:r>
              <a:rPr lang="en-US" sz="2100" u="sng" dirty="0">
                <a:latin typeface="+mj-lt"/>
              </a:rPr>
              <a:t>We are not allowed to change your exam date without instructor approval!</a:t>
            </a:r>
          </a:p>
          <a:p>
            <a:pPr marL="742950" lvl="1" indent="-285750">
              <a:buFont typeface="Arial" panose="020B0604020202020204" pitchFamily="34" charset="0"/>
              <a:buChar char="•"/>
            </a:pPr>
            <a:endParaRPr lang="en-US" sz="1400" dirty="0">
              <a:latin typeface="+mj-lt"/>
            </a:endParaRPr>
          </a:p>
          <a:p>
            <a:pPr marL="800100" lvl="1" indent="-342900">
              <a:buFont typeface="Arial" panose="020B0604020202020204" pitchFamily="34" charset="0"/>
              <a:buChar char="•"/>
            </a:pPr>
            <a:r>
              <a:rPr lang="en-US" sz="2100" dirty="0">
                <a:latin typeface="+mj-lt"/>
              </a:rPr>
              <a:t>Modification requests can be denied at the discretion of the Exams Coordinator due to lack of notice and insufficient availability of exam locations and proctors.</a:t>
            </a:r>
          </a:p>
        </p:txBody>
      </p:sp>
      <p:sp>
        <p:nvSpPr>
          <p:cNvPr id="6" name="Title 1"/>
          <p:cNvSpPr txBox="1">
            <a:spLocks/>
          </p:cNvSpPr>
          <p:nvPr/>
        </p:nvSpPr>
        <p:spPr>
          <a:xfrm>
            <a:off x="1684040" y="464996"/>
            <a:ext cx="8818880" cy="636245"/>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cs typeface="MV Boli" panose="02000500030200090000" pitchFamily="2" charset="0"/>
              </a:rPr>
              <a:t>What if an exam needs to be rescheduled? </a:t>
            </a:r>
          </a:p>
        </p:txBody>
      </p:sp>
    </p:spTree>
    <p:extLst>
      <p:ext uri="{BB962C8B-B14F-4D97-AF65-F5344CB8AC3E}">
        <p14:creationId xmlns:p14="http://schemas.microsoft.com/office/powerpoint/2010/main" val="1826426589"/>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072343" y="1058170"/>
            <a:ext cx="10382597" cy="495193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latin typeface="+mj-lt"/>
              </a:rPr>
              <a:t>Exam Cancellations:</a:t>
            </a:r>
          </a:p>
          <a:p>
            <a:pPr lvl="1"/>
            <a:r>
              <a:rPr lang="en-US" sz="1600" dirty="0">
                <a:latin typeface="+mj-lt"/>
              </a:rPr>
              <a:t>Please email </a:t>
            </a:r>
            <a:r>
              <a:rPr lang="en-US" sz="1600" dirty="0">
                <a:latin typeface="+mj-lt"/>
                <a:hlinkClick r:id="rId2"/>
              </a:rPr>
              <a:t>mudcexams@missouri.edu</a:t>
            </a:r>
            <a:r>
              <a:rPr lang="en-US" sz="1600" dirty="0">
                <a:latin typeface="+mj-lt"/>
              </a:rPr>
              <a:t> as soon as possible to cancel your exam.</a:t>
            </a:r>
          </a:p>
          <a:p>
            <a:pPr lvl="1"/>
            <a:r>
              <a:rPr lang="en-US" sz="1600" dirty="0">
                <a:latin typeface="+mj-lt"/>
              </a:rPr>
              <a:t>If you do not cancel the exam before your scheduled exam time, it will be considered a no show.</a:t>
            </a:r>
          </a:p>
          <a:p>
            <a:pPr lvl="2">
              <a:buFont typeface="Wingdings" panose="05000000000000000000" pitchFamily="2" charset="2"/>
              <a:buChar char="v"/>
            </a:pPr>
            <a:r>
              <a:rPr lang="en-US" sz="1600" dirty="0">
                <a:latin typeface="+mj-lt"/>
              </a:rPr>
              <a:t>No Shows = Do not arrive for exam + no communication </a:t>
            </a:r>
          </a:p>
          <a:p>
            <a:pPr lvl="1"/>
            <a:r>
              <a:rPr lang="en-US" sz="1600" dirty="0">
                <a:latin typeface="+mj-lt"/>
              </a:rPr>
              <a:t>If you have two (2) no shows for a course, all other scheduled exams for that course for the remainder of the semester will be removed from our schedule.</a:t>
            </a:r>
          </a:p>
          <a:p>
            <a:pPr>
              <a:lnSpc>
                <a:spcPct val="120000"/>
              </a:lnSpc>
            </a:pPr>
            <a:r>
              <a:rPr lang="en-US" sz="1800" dirty="0">
                <a:latin typeface="+mj-lt"/>
              </a:rPr>
              <a:t>On the day of your exam you will check in at the Disability Center. You </a:t>
            </a:r>
            <a:r>
              <a:rPr lang="en-US" sz="1800" i="1" u="sng" dirty="0">
                <a:latin typeface="+mj-lt"/>
              </a:rPr>
              <a:t>will no</a:t>
            </a:r>
            <a:r>
              <a:rPr lang="en-US" sz="1800" i="1" dirty="0">
                <a:latin typeface="+mj-lt"/>
              </a:rPr>
              <a:t>t </a:t>
            </a:r>
            <a:r>
              <a:rPr lang="en-US" sz="1800" dirty="0">
                <a:latin typeface="+mj-lt"/>
              </a:rPr>
              <a:t>go to class beforehand. </a:t>
            </a:r>
          </a:p>
          <a:p>
            <a:pPr lvl="1">
              <a:lnSpc>
                <a:spcPct val="120000"/>
              </a:lnSpc>
            </a:pPr>
            <a:r>
              <a:rPr lang="en-US" sz="1600" dirty="0">
                <a:latin typeface="+mj-lt"/>
              </a:rPr>
              <a:t>We advise you to check in at least 15 minutes before your scheduled exam.</a:t>
            </a:r>
          </a:p>
          <a:p>
            <a:pPr lvl="1">
              <a:lnSpc>
                <a:spcPct val="120000"/>
              </a:lnSpc>
            </a:pPr>
            <a:r>
              <a:rPr lang="en-US" sz="1600" dirty="0">
                <a:latin typeface="+mj-lt"/>
              </a:rPr>
              <a:t>If you are 5 or more minutes late, we will not administer your exam and you will have to take it with your class.</a:t>
            </a:r>
          </a:p>
          <a:p>
            <a:pPr>
              <a:lnSpc>
                <a:spcPct val="120000"/>
              </a:lnSpc>
            </a:pPr>
            <a:r>
              <a:rPr lang="en-US" sz="1800" dirty="0">
                <a:latin typeface="+mj-lt"/>
              </a:rPr>
              <a:t>Bring a non-smart watch!</a:t>
            </a:r>
          </a:p>
          <a:p>
            <a:pPr lvl="1">
              <a:lnSpc>
                <a:spcPct val="120000"/>
              </a:lnSpc>
            </a:pPr>
            <a:r>
              <a:rPr lang="en-US" sz="1600" dirty="0">
                <a:latin typeface="+mj-lt"/>
              </a:rPr>
              <a:t>Clocks are not provided.</a:t>
            </a:r>
          </a:p>
          <a:p>
            <a:pPr lvl="1">
              <a:lnSpc>
                <a:spcPct val="120000"/>
              </a:lnSpc>
            </a:pPr>
            <a:r>
              <a:rPr lang="en-US" sz="1600" dirty="0">
                <a:latin typeface="+mj-lt"/>
              </a:rPr>
              <a:t>Time reminders are not provided.</a:t>
            </a:r>
          </a:p>
          <a:p>
            <a:endParaRPr lang="en-US" sz="1600" dirty="0">
              <a:latin typeface="+mj-lt"/>
            </a:endParaRPr>
          </a:p>
        </p:txBody>
      </p:sp>
      <p:sp>
        <p:nvSpPr>
          <p:cNvPr id="2" name="Rectangle 1"/>
          <p:cNvSpPr/>
          <p:nvPr/>
        </p:nvSpPr>
        <p:spPr>
          <a:xfrm>
            <a:off x="1725604" y="242220"/>
            <a:ext cx="8163697" cy="646331"/>
          </a:xfrm>
          <a:prstGeom prst="rect">
            <a:avLst/>
          </a:prstGeom>
        </p:spPr>
        <p:txBody>
          <a:bodyPr wrap="square">
            <a:spAutoFit/>
          </a:bodyPr>
          <a:lstStyle/>
          <a:p>
            <a:pPr algn="ctr"/>
            <a:r>
              <a:rPr lang="en-US" sz="3600" b="1" dirty="0">
                <a:latin typeface="+mj-lt"/>
                <a:ea typeface="Verdana" panose="020B0604030504040204" pitchFamily="34" charset="0"/>
                <a:cs typeface="MV Boli" panose="02000500030200090000" pitchFamily="2" charset="0"/>
              </a:rPr>
              <a:t>Policies regarding your exam…</a:t>
            </a:r>
            <a:endParaRPr lang="en-US" sz="3600" b="1" dirty="0">
              <a:latin typeface="+mj-lt"/>
              <a:cs typeface="MV Boli" panose="02000500030200090000" pitchFamily="2" charset="0"/>
            </a:endParaRPr>
          </a:p>
        </p:txBody>
      </p:sp>
    </p:spTree>
    <p:extLst>
      <p:ext uri="{BB962C8B-B14F-4D97-AF65-F5344CB8AC3E}">
        <p14:creationId xmlns:p14="http://schemas.microsoft.com/office/powerpoint/2010/main" val="3536184025"/>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39510" y="1513840"/>
            <a:ext cx="11332308" cy="462095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latin typeface="+mj-lt"/>
              </a:rPr>
              <a:t>Turn off cell phones </a:t>
            </a:r>
          </a:p>
          <a:p>
            <a:r>
              <a:rPr lang="en-US" sz="2000" dirty="0">
                <a:latin typeface="+mj-lt"/>
              </a:rPr>
              <a:t>Put phones and all other materials not allowed on your exam away</a:t>
            </a:r>
          </a:p>
          <a:p>
            <a:r>
              <a:rPr lang="en-US" sz="2000" dirty="0">
                <a:latin typeface="+mj-lt"/>
              </a:rPr>
              <a:t>You will leave your backpack with your proctor</a:t>
            </a:r>
          </a:p>
          <a:p>
            <a:r>
              <a:rPr lang="en-US" sz="2000" dirty="0">
                <a:latin typeface="+mj-lt"/>
              </a:rPr>
              <a:t>You are not allowed to leave the room once the exam has started</a:t>
            </a:r>
          </a:p>
          <a:p>
            <a:r>
              <a:rPr lang="en-US" sz="2000" dirty="0">
                <a:latin typeface="+mj-lt"/>
              </a:rPr>
              <a:t>If you look at your cell phone, look at a fellow classmate’s exam, or use any materials that are not allowed on your exam, you have violated academic integrity.</a:t>
            </a:r>
          </a:p>
          <a:p>
            <a:r>
              <a:rPr lang="en-US" sz="2000" dirty="0">
                <a:latin typeface="+mj-lt"/>
              </a:rPr>
              <a:t>If academic integrity is violated…</a:t>
            </a:r>
          </a:p>
          <a:p>
            <a:pPr lvl="1"/>
            <a:r>
              <a:rPr lang="en-US" sz="1800" dirty="0">
                <a:latin typeface="+mj-lt"/>
              </a:rPr>
              <a:t>Your proctor will stop your exam immediately.</a:t>
            </a:r>
          </a:p>
          <a:p>
            <a:pPr lvl="1"/>
            <a:r>
              <a:rPr lang="en-US" sz="1800" dirty="0">
                <a:latin typeface="+mj-lt"/>
              </a:rPr>
              <a:t>We will confiscate any non-allowable materials used on the exam.</a:t>
            </a:r>
          </a:p>
          <a:p>
            <a:pPr lvl="1"/>
            <a:r>
              <a:rPr lang="en-US" sz="1800" dirty="0">
                <a:latin typeface="+mj-lt"/>
              </a:rPr>
              <a:t>We will report this information to your instructor.</a:t>
            </a:r>
          </a:p>
          <a:p>
            <a:pPr lvl="1"/>
            <a:r>
              <a:rPr lang="en-US" sz="1800" dirty="0">
                <a:latin typeface="+mj-lt"/>
              </a:rPr>
              <a:t>At this point, it will be up to your instructor on what action will be taken.</a:t>
            </a:r>
          </a:p>
          <a:p>
            <a:endParaRPr lang="en-US" sz="2000" dirty="0">
              <a:latin typeface="+mj-lt"/>
            </a:endParaRPr>
          </a:p>
          <a:p>
            <a:pPr marL="0" indent="0">
              <a:buFont typeface="Arial" panose="020B0604020202020204" pitchFamily="34" charset="0"/>
              <a:buNone/>
            </a:pPr>
            <a:endParaRPr lang="en-US" sz="2000" dirty="0">
              <a:latin typeface="+mj-lt"/>
            </a:endParaRPr>
          </a:p>
        </p:txBody>
      </p:sp>
      <p:sp>
        <p:nvSpPr>
          <p:cNvPr id="6" name="Rectangle 5"/>
          <p:cNvSpPr/>
          <p:nvPr/>
        </p:nvSpPr>
        <p:spPr>
          <a:xfrm>
            <a:off x="3112707" y="222061"/>
            <a:ext cx="6385915" cy="707886"/>
          </a:xfrm>
          <a:prstGeom prst="rect">
            <a:avLst/>
          </a:prstGeom>
        </p:spPr>
        <p:txBody>
          <a:bodyPr wrap="none">
            <a:spAutoFit/>
          </a:bodyPr>
          <a:lstStyle/>
          <a:p>
            <a:pPr algn="ctr"/>
            <a:r>
              <a:rPr lang="en-US" sz="4000" b="1" dirty="0">
                <a:latin typeface="+mj-lt"/>
                <a:ea typeface="Verdana" panose="020B0604030504040204" pitchFamily="34" charset="0"/>
                <a:cs typeface="MV Boli" panose="02000500030200090000" pitchFamily="2" charset="0"/>
              </a:rPr>
              <a:t>Policies regarding your exam…</a:t>
            </a:r>
            <a:endParaRPr lang="en-US" sz="4000" b="1" dirty="0">
              <a:latin typeface="+mj-lt"/>
              <a:cs typeface="MV Boli" panose="02000500030200090000" pitchFamily="2" charset="0"/>
            </a:endParaRPr>
          </a:p>
        </p:txBody>
      </p:sp>
    </p:spTree>
    <p:extLst>
      <p:ext uri="{BB962C8B-B14F-4D97-AF65-F5344CB8AC3E}">
        <p14:creationId xmlns:p14="http://schemas.microsoft.com/office/powerpoint/2010/main" val="359108251"/>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090912" y="1974040"/>
            <a:ext cx="10005134" cy="383523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latin typeface="+mj-lt"/>
            </a:endParaRPr>
          </a:p>
          <a:p>
            <a:r>
              <a:rPr lang="en-US" sz="3200" dirty="0">
                <a:latin typeface="+mj-lt"/>
              </a:rPr>
              <a:t>You are welcome to meet with one of our exam staff members for a Help Session</a:t>
            </a:r>
            <a:br>
              <a:rPr lang="en-US" sz="3200" dirty="0">
                <a:latin typeface="+mj-lt"/>
              </a:rPr>
            </a:br>
            <a:endParaRPr lang="en-US" sz="3200" dirty="0">
              <a:latin typeface="+mj-lt"/>
            </a:endParaRPr>
          </a:p>
          <a:p>
            <a:r>
              <a:rPr lang="en-US" sz="3200" dirty="0">
                <a:latin typeface="+mj-lt"/>
              </a:rPr>
              <a:t>Just ask at the front desk for availability for Help Sessions or email the Exams Office: </a:t>
            </a:r>
            <a:r>
              <a:rPr lang="en-US" sz="2400" dirty="0">
                <a:latin typeface="+mj-lt"/>
                <a:hlinkClick r:id="rId2"/>
              </a:rPr>
              <a:t>mudcexams@missouri.edu</a:t>
            </a:r>
            <a:r>
              <a:rPr lang="en-US" sz="2400" dirty="0">
                <a:latin typeface="+mj-lt"/>
              </a:rPr>
              <a:t>. </a:t>
            </a:r>
            <a:endParaRPr lang="en-US" sz="3200" dirty="0">
              <a:latin typeface="+mj-lt"/>
            </a:endParaRPr>
          </a:p>
        </p:txBody>
      </p:sp>
      <p:sp>
        <p:nvSpPr>
          <p:cNvPr id="2" name="Rectangle 1"/>
          <p:cNvSpPr/>
          <p:nvPr/>
        </p:nvSpPr>
        <p:spPr>
          <a:xfrm>
            <a:off x="1650206" y="263590"/>
            <a:ext cx="8886547" cy="1323439"/>
          </a:xfrm>
          <a:prstGeom prst="rect">
            <a:avLst/>
          </a:prstGeom>
        </p:spPr>
        <p:txBody>
          <a:bodyPr wrap="square">
            <a:spAutoFit/>
          </a:bodyPr>
          <a:lstStyle/>
          <a:p>
            <a:pPr algn="ctr"/>
            <a:r>
              <a:rPr lang="en-US" sz="4000" b="1" dirty="0">
                <a:latin typeface="+mj-lt"/>
                <a:ea typeface="Verdana" panose="020B0604030504040204" pitchFamily="34" charset="0"/>
                <a:cs typeface="MV Boli" panose="02000500030200090000" pitchFamily="2" charset="0"/>
              </a:rPr>
              <a:t>If you have more questions about exams or exam scheduling…</a:t>
            </a:r>
            <a:endParaRPr lang="en-US" sz="4000" b="1" dirty="0">
              <a:latin typeface="+mj-lt"/>
              <a:cs typeface="MV Boli" panose="02000500030200090000" pitchFamily="2" charset="0"/>
            </a:endParaRPr>
          </a:p>
        </p:txBody>
      </p:sp>
    </p:spTree>
    <p:extLst>
      <p:ext uri="{BB962C8B-B14F-4D97-AF65-F5344CB8AC3E}">
        <p14:creationId xmlns:p14="http://schemas.microsoft.com/office/powerpoint/2010/main" val="3757741329"/>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Discussing Notetaking Assistance</a:t>
            </a:r>
          </a:p>
        </p:txBody>
      </p:sp>
    </p:spTree>
    <p:extLst>
      <p:ext uri="{BB962C8B-B14F-4D97-AF65-F5344CB8AC3E}">
        <p14:creationId xmlns:p14="http://schemas.microsoft.com/office/powerpoint/2010/main" val="372209312"/>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23621" y="1603276"/>
            <a:ext cx="9250489" cy="401029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accent4">
                    <a:lumMod val="75000"/>
                  </a:schemeClr>
                </a:solidFill>
              </a:rPr>
              <a:t>Meet and discuss with your instructors the need for the Notetaking Assistance accommodation.</a:t>
            </a:r>
          </a:p>
          <a:p>
            <a:pPr marL="0" indent="0">
              <a:buNone/>
            </a:pPr>
            <a:endParaRPr lang="en-US" sz="1800" dirty="0">
              <a:latin typeface="+mj-lt"/>
            </a:endParaRPr>
          </a:p>
          <a:p>
            <a:r>
              <a:rPr lang="en-US" sz="1800" dirty="0">
                <a:latin typeface="+mj-lt"/>
              </a:rPr>
              <a:t>If you have more than one method option for Notetaking Assistance, let your instructor know your preferred method (i.e. peer notetaker or copies of slides/PowerPoints). </a:t>
            </a:r>
          </a:p>
          <a:p>
            <a:endParaRPr lang="en-US" sz="1800" dirty="0">
              <a:latin typeface="+mj-lt"/>
            </a:endParaRPr>
          </a:p>
          <a:p>
            <a:r>
              <a:rPr lang="en-US" sz="1800" dirty="0">
                <a:latin typeface="+mj-lt"/>
              </a:rPr>
              <a:t>You and your instructor will decide together which notetaking method(s) will work best for the class</a:t>
            </a:r>
          </a:p>
          <a:p>
            <a:endParaRPr lang="en-US" sz="1800" dirty="0">
              <a:latin typeface="+mj-lt"/>
            </a:endParaRPr>
          </a:p>
          <a:p>
            <a:r>
              <a:rPr lang="en-US" sz="1800" dirty="0">
                <a:latin typeface="+mj-lt"/>
              </a:rPr>
              <a:t>If you’ll be using a Peer Notetaker, here’s a few details on that accommodation…</a:t>
            </a:r>
            <a:br>
              <a:rPr lang="en-US" sz="1800" dirty="0">
                <a:latin typeface="+mj-lt"/>
              </a:rPr>
            </a:br>
            <a:endParaRPr lang="en-US" sz="1800" dirty="0">
              <a:latin typeface="+mj-lt"/>
            </a:endParaRPr>
          </a:p>
          <a:p>
            <a:endParaRPr lang="en-US" sz="1800" dirty="0"/>
          </a:p>
        </p:txBody>
      </p:sp>
      <p:sp>
        <p:nvSpPr>
          <p:cNvPr id="2" name="Rectangle 1"/>
          <p:cNvSpPr/>
          <p:nvPr/>
        </p:nvSpPr>
        <p:spPr>
          <a:xfrm>
            <a:off x="726567" y="392103"/>
            <a:ext cx="10244599" cy="523220"/>
          </a:xfrm>
          <a:prstGeom prst="rect">
            <a:avLst/>
          </a:prstGeom>
        </p:spPr>
        <p:txBody>
          <a:bodyPr wrap="none">
            <a:spAutoFit/>
          </a:bodyPr>
          <a:lstStyle/>
          <a:p>
            <a:pPr algn="ctr"/>
            <a:r>
              <a:rPr lang="en-US" sz="2800" b="1" dirty="0">
                <a:solidFill>
                  <a:schemeClr val="bg2">
                    <a:lumMod val="10000"/>
                  </a:schemeClr>
                </a:solidFill>
                <a:latin typeface="+mj-lt"/>
                <a:cs typeface="MV Boli" panose="02000500030200090000" pitchFamily="2" charset="0"/>
              </a:rPr>
              <a:t>If you have Notetaking Assistance as an accommodation…</a:t>
            </a:r>
          </a:p>
        </p:txBody>
      </p:sp>
    </p:spTree>
    <p:extLst>
      <p:ext uri="{BB962C8B-B14F-4D97-AF65-F5344CB8AC3E}">
        <p14:creationId xmlns:p14="http://schemas.microsoft.com/office/powerpoint/2010/main" val="1797268731"/>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851167" y="1134004"/>
            <a:ext cx="10082898" cy="445750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600" dirty="0">
              <a:solidFill>
                <a:schemeClr val="accent4">
                  <a:lumMod val="75000"/>
                </a:schemeClr>
              </a:solidFill>
            </a:endParaRPr>
          </a:p>
          <a:p>
            <a:pPr>
              <a:spcAft>
                <a:spcPts val="1800"/>
              </a:spcAft>
            </a:pPr>
            <a:r>
              <a:rPr lang="en-US" sz="1600" dirty="0"/>
              <a:t>Confirm the need for a Notetaker within the Notetaking Assistance portal in myAccess. </a:t>
            </a:r>
          </a:p>
          <a:p>
            <a:pPr lvl="1">
              <a:spcAft>
                <a:spcPts val="1800"/>
              </a:spcAft>
            </a:pPr>
            <a:r>
              <a:rPr lang="en-US" sz="1600" dirty="0"/>
              <a:t>Please only confirm those classes where a Notetaker is necessary. Some course structures do not have notes to be taken in (i.e. lab sections, online self-paced, discussion sections)</a:t>
            </a:r>
          </a:p>
          <a:p>
            <a:pPr>
              <a:spcAft>
                <a:spcPts val="1800"/>
              </a:spcAft>
            </a:pPr>
            <a:r>
              <a:rPr lang="en-US" sz="1600" dirty="0"/>
              <a:t>The Accommodations Coordinator will work with you and your instructors to recruit a Notetaker.</a:t>
            </a:r>
          </a:p>
          <a:p>
            <a:pPr>
              <a:spcAft>
                <a:spcPts val="1800"/>
              </a:spcAft>
            </a:pPr>
            <a:r>
              <a:rPr lang="en-US" sz="1600" dirty="0"/>
              <a:t>You will receive email notifications once a Notetaker has been assigned as well as when notes have been uploaded.</a:t>
            </a:r>
          </a:p>
          <a:p>
            <a:pPr>
              <a:spcAft>
                <a:spcPts val="1800"/>
              </a:spcAft>
            </a:pPr>
            <a:r>
              <a:rPr lang="en-US" sz="1600" dirty="0"/>
              <a:t>You can then login and download the notes that are available.</a:t>
            </a:r>
          </a:p>
          <a:p>
            <a:pPr>
              <a:lnSpc>
                <a:spcPct val="150000"/>
              </a:lnSpc>
            </a:pPr>
            <a:r>
              <a:rPr lang="en-US" sz="1600" dirty="0"/>
              <a:t>Need some help with the Notetaking Assistance portal? Visit the </a:t>
            </a:r>
            <a:r>
              <a:rPr lang="en-US" sz="1600" dirty="0">
                <a:hlinkClick r:id="rId2"/>
              </a:rPr>
              <a:t>myAccess Guides</a:t>
            </a:r>
            <a:r>
              <a:rPr lang="en-US" sz="1600" dirty="0"/>
              <a:t> webpage for a tutorial. </a:t>
            </a:r>
            <a:endParaRPr lang="en-US" sz="1800" dirty="0"/>
          </a:p>
          <a:p>
            <a:pPr marL="0" indent="0">
              <a:spcAft>
                <a:spcPts val="1800"/>
              </a:spcAft>
              <a:buNone/>
            </a:pPr>
            <a:endParaRPr lang="en-US" sz="1600" dirty="0"/>
          </a:p>
        </p:txBody>
      </p:sp>
      <p:sp>
        <p:nvSpPr>
          <p:cNvPr id="2" name="Rectangle 1"/>
          <p:cNvSpPr/>
          <p:nvPr/>
        </p:nvSpPr>
        <p:spPr>
          <a:xfrm>
            <a:off x="1436440" y="509305"/>
            <a:ext cx="8912352" cy="1077218"/>
          </a:xfrm>
          <a:prstGeom prst="rect">
            <a:avLst/>
          </a:prstGeom>
        </p:spPr>
        <p:txBody>
          <a:bodyPr wrap="square">
            <a:spAutoFit/>
          </a:bodyPr>
          <a:lstStyle/>
          <a:p>
            <a:pPr algn="ctr"/>
            <a:r>
              <a:rPr lang="en-US" sz="3200" b="1" dirty="0">
                <a:latin typeface="+mj-lt"/>
                <a:cs typeface="MV Boli" panose="02000500030200090000" pitchFamily="2" charset="0"/>
              </a:rPr>
              <a:t>Using your Peer Notetaker Accommodation</a:t>
            </a:r>
          </a:p>
          <a:p>
            <a:pPr algn="ctr"/>
            <a:endParaRPr lang="en-US" sz="3200" dirty="0">
              <a:latin typeface="+mj-lt"/>
              <a:cs typeface="MV Boli" panose="02000500030200090000" pitchFamily="2" charset="0"/>
            </a:endParaRPr>
          </a:p>
        </p:txBody>
      </p:sp>
    </p:spTree>
    <p:extLst>
      <p:ext uri="{BB962C8B-B14F-4D97-AF65-F5344CB8AC3E}">
        <p14:creationId xmlns:p14="http://schemas.microsoft.com/office/powerpoint/2010/main" val="2047414975"/>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3198" y="512490"/>
            <a:ext cx="8400569" cy="646331"/>
          </a:xfrm>
          <a:prstGeom prst="rect">
            <a:avLst/>
          </a:prstGeom>
        </p:spPr>
        <p:txBody>
          <a:bodyPr wrap="none">
            <a:spAutoFit/>
          </a:bodyPr>
          <a:lstStyle/>
          <a:p>
            <a:pPr algn="ctr"/>
            <a:r>
              <a:rPr lang="en-US" sz="3600" b="1" dirty="0">
                <a:solidFill>
                  <a:schemeClr val="bg2">
                    <a:lumMod val="10000"/>
                  </a:schemeClr>
                </a:solidFill>
                <a:latin typeface="+mj-lt"/>
                <a:cs typeface="MV Boli" panose="02000500030200090000" pitchFamily="2" charset="0"/>
              </a:rPr>
              <a:t>A few last notes on peer notetaking…</a:t>
            </a:r>
          </a:p>
        </p:txBody>
      </p:sp>
      <p:sp>
        <p:nvSpPr>
          <p:cNvPr id="3" name="Rectangle 2"/>
          <p:cNvSpPr/>
          <p:nvPr/>
        </p:nvSpPr>
        <p:spPr>
          <a:xfrm>
            <a:off x="1451636" y="1387274"/>
            <a:ext cx="8842131" cy="3600986"/>
          </a:xfrm>
          <a:prstGeom prst="rect">
            <a:avLst/>
          </a:prstGeom>
        </p:spPr>
        <p:txBody>
          <a:bodyPr wrap="square">
            <a:spAutoFit/>
          </a:bodyPr>
          <a:lstStyle/>
          <a:p>
            <a:pPr lvl="1">
              <a:spcAft>
                <a:spcPts val="1200"/>
              </a:spcAft>
            </a:pPr>
            <a:endParaRPr lang="en-US" sz="600" i="1" dirty="0">
              <a:latin typeface="+mj-lt"/>
            </a:endParaRPr>
          </a:p>
          <a:p>
            <a:pPr marL="800100" lvl="1" indent="-342900">
              <a:spcAft>
                <a:spcPts val="1200"/>
              </a:spcAft>
              <a:buFont typeface="Arial" panose="020B0604020202020204" pitchFamily="34" charset="0"/>
              <a:buChar char="•"/>
            </a:pPr>
            <a:r>
              <a:rPr lang="en-US" sz="2000" dirty="0">
                <a:latin typeface="+mj-lt"/>
              </a:rPr>
              <a:t>Notetaking is intended as assistance with notes on days you are present in class</a:t>
            </a:r>
          </a:p>
          <a:p>
            <a:pPr lvl="1">
              <a:spcAft>
                <a:spcPts val="1200"/>
              </a:spcAft>
            </a:pPr>
            <a:endParaRPr lang="en-US" sz="600" dirty="0">
              <a:latin typeface="+mj-lt"/>
            </a:endParaRPr>
          </a:p>
          <a:p>
            <a:pPr marL="800100" lvl="1" indent="-342900">
              <a:spcAft>
                <a:spcPts val="1200"/>
              </a:spcAft>
              <a:buFont typeface="Arial" panose="020B0604020202020204" pitchFamily="34" charset="0"/>
              <a:buChar char="•"/>
            </a:pPr>
            <a:r>
              <a:rPr lang="en-US" sz="2000" dirty="0">
                <a:latin typeface="+mj-lt"/>
              </a:rPr>
              <a:t>It is NOT a substitute for attending class</a:t>
            </a:r>
            <a:endParaRPr lang="en-US" sz="600" dirty="0">
              <a:latin typeface="+mj-lt"/>
            </a:endParaRPr>
          </a:p>
          <a:p>
            <a:pPr marL="628650" lvl="1" indent="-171450">
              <a:spcAft>
                <a:spcPts val="1200"/>
              </a:spcAft>
              <a:buFont typeface="Arial" panose="020B0604020202020204" pitchFamily="34" charset="0"/>
              <a:buChar char="•"/>
            </a:pPr>
            <a:endParaRPr lang="en-US" sz="600" dirty="0">
              <a:latin typeface="+mj-lt"/>
            </a:endParaRPr>
          </a:p>
          <a:p>
            <a:pPr marL="800100" lvl="1" indent="-342900">
              <a:spcAft>
                <a:spcPts val="2400"/>
              </a:spcAft>
              <a:buFont typeface="Arial" panose="020B0604020202020204" pitchFamily="34" charset="0"/>
              <a:buChar char="•"/>
            </a:pPr>
            <a:r>
              <a:rPr lang="en-US" sz="2000" dirty="0">
                <a:latin typeface="+mj-lt"/>
              </a:rPr>
              <a:t>You should still take your own notes (if you are able) use the Notetaker's notes as a supplement</a:t>
            </a:r>
          </a:p>
          <a:p>
            <a:pPr marL="800100" lvl="1" indent="-342900">
              <a:spcAft>
                <a:spcPts val="1200"/>
              </a:spcAft>
              <a:buFont typeface="Arial" panose="020B0604020202020204" pitchFamily="34" charset="0"/>
              <a:buChar char="•"/>
            </a:pPr>
            <a:r>
              <a:rPr lang="en-US" sz="2000" dirty="0">
                <a:latin typeface="+mj-lt"/>
              </a:rPr>
              <a:t>Remember to communicate with the Accommodations Coordinator if there are issues with your notes and/or the Notetaker. </a:t>
            </a:r>
          </a:p>
        </p:txBody>
      </p:sp>
    </p:spTree>
    <p:extLst>
      <p:ext uri="{BB962C8B-B14F-4D97-AF65-F5344CB8AC3E}">
        <p14:creationId xmlns:p14="http://schemas.microsoft.com/office/powerpoint/2010/main" val="4134891474"/>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54943" y="287915"/>
            <a:ext cx="78867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a:ea typeface="Verdana" panose="020B0604030504040204" pitchFamily="34" charset="0"/>
                <a:cs typeface="Verdana" panose="020B0604030504040204" pitchFamily="34" charset="0"/>
              </a:rPr>
              <a:t>What is covered in the </a:t>
            </a:r>
          </a:p>
          <a:p>
            <a:pPr algn="ctr"/>
            <a:r>
              <a:rPr lang="en-US" sz="4000" b="1" dirty="0">
                <a:ea typeface="Verdana" panose="020B0604030504040204" pitchFamily="34" charset="0"/>
                <a:cs typeface="Verdana" panose="020B0604030504040204" pitchFamily="34" charset="0"/>
              </a:rPr>
              <a:t>New Student Orientation </a:t>
            </a:r>
            <a:r>
              <a:rPr lang="en-US" sz="3200" b="1" dirty="0">
                <a:ea typeface="Verdana" panose="020B0604030504040204" pitchFamily="34" charset="0"/>
                <a:cs typeface="Verdana" panose="020B0604030504040204" pitchFamily="34" charset="0"/>
              </a:rPr>
              <a:t>(NSO)?</a:t>
            </a:r>
            <a:endParaRPr lang="en-US" sz="4000" b="1" dirty="0">
              <a:ea typeface="Verdana" panose="020B0604030504040204" pitchFamily="34" charset="0"/>
              <a:cs typeface="Verdana" panose="020B0604030504040204" pitchFamily="34" charset="0"/>
            </a:endParaRPr>
          </a:p>
        </p:txBody>
      </p:sp>
      <p:sp>
        <p:nvSpPr>
          <p:cNvPr id="5" name="Content Placeholder 2"/>
          <p:cNvSpPr txBox="1">
            <a:spLocks/>
          </p:cNvSpPr>
          <p:nvPr/>
        </p:nvSpPr>
        <p:spPr>
          <a:xfrm>
            <a:off x="843927" y="2108886"/>
            <a:ext cx="10508906" cy="40447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mj-lt"/>
              </a:rPr>
              <a:t>This NSO will provide you with instructions on how to start using accommodations, including:</a:t>
            </a:r>
          </a:p>
          <a:p>
            <a:pPr lvl="1"/>
            <a:r>
              <a:rPr lang="en-US" sz="2000" dirty="0">
                <a:latin typeface="+mj-lt"/>
              </a:rPr>
              <a:t>Information to discuss with instructors when requesting accommodations</a:t>
            </a:r>
          </a:p>
          <a:p>
            <a:pPr lvl="1"/>
            <a:r>
              <a:rPr lang="en-US" sz="2000" dirty="0">
                <a:latin typeface="+mj-lt"/>
              </a:rPr>
              <a:t>How to implement exam and notetaking assistance accommodations</a:t>
            </a:r>
          </a:p>
          <a:p>
            <a:pPr lvl="1"/>
            <a:r>
              <a:rPr lang="en-US" sz="2000" dirty="0">
                <a:latin typeface="+mj-lt"/>
              </a:rPr>
              <a:t>And, the process to renew accommodations for future semesters</a:t>
            </a:r>
          </a:p>
          <a:p>
            <a:r>
              <a:rPr lang="en-US" sz="2400" dirty="0">
                <a:latin typeface="+mj-lt"/>
              </a:rPr>
              <a:t>Also covered in this NSO:</a:t>
            </a:r>
          </a:p>
          <a:p>
            <a:pPr lvl="1"/>
            <a:r>
              <a:rPr lang="en-US" sz="2000" dirty="0">
                <a:latin typeface="+mj-lt"/>
              </a:rPr>
              <a:t>How to apply for tutoring by appointment</a:t>
            </a:r>
          </a:p>
          <a:p>
            <a:pPr lvl="1"/>
            <a:r>
              <a:rPr lang="en-US" sz="2000" dirty="0">
                <a:latin typeface="+mj-lt"/>
              </a:rPr>
              <a:t>Help sessions offered by the Disability Center to answer your questions about accommodations</a:t>
            </a:r>
            <a:endParaRPr lang="en-US" sz="2000" dirty="0"/>
          </a:p>
          <a:p>
            <a:pPr algn="ctr"/>
            <a:endParaRPr lang="en-US" sz="2400" dirty="0">
              <a:latin typeface="+mj-lt"/>
            </a:endParaRPr>
          </a:p>
        </p:txBody>
      </p:sp>
    </p:spTree>
    <p:extLst>
      <p:ext uri="{BB962C8B-B14F-4D97-AF65-F5344CB8AC3E}">
        <p14:creationId xmlns:p14="http://schemas.microsoft.com/office/powerpoint/2010/main" val="3933517484"/>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844" y="2701637"/>
            <a:ext cx="10515600" cy="1569895"/>
          </a:xfrm>
        </p:spPr>
        <p:txBody>
          <a:bodyPr>
            <a:normAutofit/>
          </a:bodyPr>
          <a:lstStyle/>
          <a:p>
            <a:r>
              <a:rPr lang="en-US" sz="4800" dirty="0"/>
              <a:t>Qualifying/Comprehensive Exams and Graduate Assistantships</a:t>
            </a:r>
          </a:p>
        </p:txBody>
      </p:sp>
    </p:spTree>
    <p:extLst>
      <p:ext uri="{BB962C8B-B14F-4D97-AF65-F5344CB8AC3E}">
        <p14:creationId xmlns:p14="http://schemas.microsoft.com/office/powerpoint/2010/main" val="2057890656"/>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200" dirty="0"/>
              <a:t>Requesting Accommodations for Qualifying and/or Comprehensive Exams</a:t>
            </a:r>
          </a:p>
        </p:txBody>
      </p:sp>
      <p:sp>
        <p:nvSpPr>
          <p:cNvPr id="6" name="Content Placeholder 5"/>
          <p:cNvSpPr>
            <a:spLocks noGrp="1"/>
          </p:cNvSpPr>
          <p:nvPr>
            <p:ph idx="1"/>
          </p:nvPr>
        </p:nvSpPr>
        <p:spPr>
          <a:xfrm>
            <a:off x="838200" y="1825625"/>
            <a:ext cx="10515600" cy="3752215"/>
          </a:xfrm>
        </p:spPr>
        <p:txBody>
          <a:bodyPr>
            <a:normAutofit/>
          </a:bodyPr>
          <a:lstStyle/>
          <a:p>
            <a:r>
              <a:rPr lang="en-US" sz="2000" dirty="0"/>
              <a:t>If you require accommodations for a qualifying or comprehensive exam, please contact your Access Advisor to discuss your request further.</a:t>
            </a:r>
          </a:p>
          <a:p>
            <a:pPr marL="0" indent="0">
              <a:buNone/>
            </a:pPr>
            <a:endParaRPr lang="en-US" sz="2000" dirty="0"/>
          </a:p>
          <a:p>
            <a:pPr lvl="1"/>
            <a:r>
              <a:rPr lang="en-US" sz="1800" dirty="0"/>
              <a:t>Depending on the structure of the exam, the type of accommodation(s) you are eligible for may change</a:t>
            </a:r>
          </a:p>
          <a:p>
            <a:pPr marL="457200" lvl="1" indent="0">
              <a:buNone/>
            </a:pPr>
            <a:endParaRPr lang="en-US" sz="1800" dirty="0"/>
          </a:p>
          <a:p>
            <a:pPr lvl="1"/>
            <a:r>
              <a:rPr lang="en-US" sz="1800" dirty="0"/>
              <a:t>Once your eligibility has been finalized, your Access Advisor will provide you with an Accommodation Notification Letter to take to your faculty advisor</a:t>
            </a:r>
          </a:p>
          <a:p>
            <a:pPr lvl="2"/>
            <a:r>
              <a:rPr lang="en-US" sz="1600" dirty="0"/>
              <a:t>Similar to your other academic accommodations, please discuss the details of your accommodation(s) with your faculty advisor and review the process to implement your accommodation(s) for the exam.</a:t>
            </a:r>
          </a:p>
        </p:txBody>
      </p:sp>
    </p:spTree>
    <p:extLst>
      <p:ext uri="{BB962C8B-B14F-4D97-AF65-F5344CB8AC3E}">
        <p14:creationId xmlns:p14="http://schemas.microsoft.com/office/powerpoint/2010/main" val="2462688097"/>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Graduate Assistantships</a:t>
            </a:r>
          </a:p>
        </p:txBody>
      </p:sp>
      <p:sp>
        <p:nvSpPr>
          <p:cNvPr id="3" name="Content Placeholder 2"/>
          <p:cNvSpPr>
            <a:spLocks noGrp="1"/>
          </p:cNvSpPr>
          <p:nvPr>
            <p:ph idx="1"/>
          </p:nvPr>
        </p:nvSpPr>
        <p:spPr>
          <a:xfrm>
            <a:off x="838200" y="2099945"/>
            <a:ext cx="10515600" cy="2738062"/>
          </a:xfrm>
        </p:spPr>
        <p:txBody>
          <a:bodyPr>
            <a:normAutofit/>
          </a:bodyPr>
          <a:lstStyle/>
          <a:p>
            <a:r>
              <a:rPr lang="en-US" sz="2400" dirty="0"/>
              <a:t>Please contact your Access Advisor to discuss your need for accommodation in your graduate/research/teaching assistantship as soon as you are aware of your needs</a:t>
            </a:r>
          </a:p>
          <a:p>
            <a:pPr marL="0" indent="0">
              <a:buNone/>
            </a:pPr>
            <a:endParaRPr lang="en-US" sz="2400" dirty="0"/>
          </a:p>
          <a:p>
            <a:r>
              <a:rPr lang="en-US" sz="2400" dirty="0"/>
              <a:t>Your Access Advisor will work with you and your supervisor to determine accommodations specific to your needs and the tasks of your assistantship</a:t>
            </a:r>
          </a:p>
        </p:txBody>
      </p:sp>
    </p:spTree>
    <p:extLst>
      <p:ext uri="{BB962C8B-B14F-4D97-AF65-F5344CB8AC3E}">
        <p14:creationId xmlns:p14="http://schemas.microsoft.com/office/powerpoint/2010/main" val="202361398"/>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2444" y="2015068"/>
            <a:ext cx="9055223" cy="2462213"/>
          </a:xfrm>
          <a:prstGeom prst="rect">
            <a:avLst/>
          </a:prstGeom>
        </p:spPr>
        <p:txBody>
          <a:bodyPr wrap="square">
            <a:spAutoFit/>
          </a:bodyPr>
          <a:lstStyle/>
          <a:p>
            <a:pPr marL="342900" indent="-342900">
              <a:buFont typeface="Arial" panose="020B0604020202020204" pitchFamily="34" charset="0"/>
              <a:buChar char="•"/>
            </a:pPr>
            <a:r>
              <a:rPr lang="en-US" sz="2400" dirty="0">
                <a:latin typeface="+mj-lt"/>
              </a:rPr>
              <a:t>If you are requesting the</a:t>
            </a:r>
            <a:r>
              <a:rPr lang="en-US" sz="2400" i="1" dirty="0">
                <a:latin typeface="+mj-lt"/>
              </a:rPr>
              <a:t> </a:t>
            </a:r>
            <a:r>
              <a:rPr lang="en-US" sz="2400" dirty="0">
                <a:latin typeface="+mj-lt"/>
              </a:rPr>
              <a:t>same accommodations for next semester, </a:t>
            </a:r>
            <a:r>
              <a:rPr lang="en-US" sz="2400" i="1" dirty="0">
                <a:latin typeface="+mj-lt"/>
              </a:rPr>
              <a:t>you will simply renew using myAccess</a:t>
            </a:r>
            <a:r>
              <a:rPr lang="en-US" sz="2400" b="1" i="1" dirty="0">
                <a:latin typeface="+mj-lt"/>
              </a:rPr>
              <a:t>.</a:t>
            </a:r>
            <a:r>
              <a:rPr lang="en-US" sz="2400" b="1" i="1" dirty="0">
                <a:solidFill>
                  <a:srgbClr val="0070C0"/>
                </a:solidFill>
                <a:latin typeface="+mj-lt"/>
              </a:rPr>
              <a:t>  </a:t>
            </a:r>
          </a:p>
          <a:p>
            <a:pPr marL="342900" indent="-342900">
              <a:buFont typeface="Arial" panose="020B0604020202020204" pitchFamily="34" charset="0"/>
              <a:buChar char="•"/>
            </a:pPr>
            <a:endParaRPr lang="en-US" sz="2400" b="1" i="1" dirty="0">
              <a:solidFill>
                <a:srgbClr val="0070C0"/>
              </a:solidFill>
              <a:latin typeface="+mj-lt"/>
            </a:endParaRPr>
          </a:p>
          <a:p>
            <a:pPr marL="171450" indent="-171450">
              <a:buFont typeface="Arial" panose="020B0604020202020204" pitchFamily="34" charset="0"/>
              <a:buChar char="•"/>
            </a:pPr>
            <a:endParaRPr lang="en-US" sz="1000" dirty="0">
              <a:latin typeface="+mj-lt"/>
            </a:endParaRPr>
          </a:p>
          <a:p>
            <a:pPr marL="342900" indent="-342900">
              <a:buFont typeface="Arial" panose="020B0604020202020204" pitchFamily="34" charset="0"/>
              <a:buChar char="•"/>
            </a:pPr>
            <a:r>
              <a:rPr lang="en-US" sz="2400" dirty="0">
                <a:latin typeface="+mj-lt"/>
              </a:rPr>
              <a:t>You will not need to meet with your Access Advisor to renew, unless you are requesting to change/add accommodations. </a:t>
            </a:r>
          </a:p>
          <a:p>
            <a:pPr marL="342900" indent="-342900">
              <a:buFont typeface="Arial" panose="020B0604020202020204" pitchFamily="34" charset="0"/>
              <a:buChar char="•"/>
            </a:pPr>
            <a:endParaRPr lang="en-US" sz="2400" dirty="0">
              <a:latin typeface="+mj-lt"/>
            </a:endParaRPr>
          </a:p>
        </p:txBody>
      </p:sp>
      <p:sp>
        <p:nvSpPr>
          <p:cNvPr id="3" name="Rectangle 2"/>
          <p:cNvSpPr/>
          <p:nvPr/>
        </p:nvSpPr>
        <p:spPr>
          <a:xfrm>
            <a:off x="1118638" y="636285"/>
            <a:ext cx="9882834" cy="584775"/>
          </a:xfrm>
          <a:prstGeom prst="rect">
            <a:avLst/>
          </a:prstGeom>
        </p:spPr>
        <p:txBody>
          <a:bodyPr wrap="none">
            <a:spAutoFit/>
          </a:bodyPr>
          <a:lstStyle/>
          <a:p>
            <a:pPr algn="ctr"/>
            <a:r>
              <a:rPr lang="en-US" sz="3200" b="1" dirty="0">
                <a:solidFill>
                  <a:schemeClr val="bg2">
                    <a:lumMod val="10000"/>
                  </a:schemeClr>
                </a:solidFill>
                <a:latin typeface="+mj-lt"/>
                <a:cs typeface="MV Boli" panose="02000500030200090000" pitchFamily="2" charset="0"/>
              </a:rPr>
              <a:t>How do I get accommodations for next semester?</a:t>
            </a:r>
          </a:p>
        </p:txBody>
      </p:sp>
    </p:spTree>
    <p:extLst>
      <p:ext uri="{BB962C8B-B14F-4D97-AF65-F5344CB8AC3E}">
        <p14:creationId xmlns:p14="http://schemas.microsoft.com/office/powerpoint/2010/main" val="1866911900"/>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Rectangle 3"/>
          <p:cNvSpPr/>
          <p:nvPr/>
        </p:nvSpPr>
        <p:spPr>
          <a:xfrm>
            <a:off x="2043306" y="2029931"/>
            <a:ext cx="8105387" cy="2369880"/>
          </a:xfrm>
          <a:prstGeom prst="rect">
            <a:avLst/>
          </a:prstGeom>
        </p:spPr>
        <p:txBody>
          <a:bodyPr wrap="square">
            <a:spAutoFit/>
          </a:bodyPr>
          <a:lstStyle/>
          <a:p>
            <a:pPr algn="ctr"/>
            <a:r>
              <a:rPr lang="en-US" sz="3200" dirty="0">
                <a:latin typeface="Arial" panose="020B0604020202020204" pitchFamily="34" charset="0"/>
                <a:cs typeface="Arial" panose="020B0604020202020204" pitchFamily="34" charset="0"/>
              </a:rPr>
              <a:t>Please feel free to contact the office Monday-Friday between 8am and 5pm.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(573) 882-4696 / </a:t>
            </a:r>
            <a:r>
              <a:rPr lang="en-US" sz="2800" dirty="0">
                <a:latin typeface="Arial" panose="020B0604020202020204" pitchFamily="34" charset="0"/>
                <a:cs typeface="Arial" panose="020B0604020202020204" pitchFamily="34" charset="0"/>
                <a:hlinkClick r:id="rId2"/>
              </a:rPr>
              <a:t>disabilitycenter@missouri.edu</a:t>
            </a:r>
            <a:r>
              <a:rPr lang="en-US" sz="2800" dirty="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4060596"/>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Initiating your accommodations</a:t>
            </a:r>
          </a:p>
        </p:txBody>
      </p:sp>
    </p:spTree>
    <p:extLst>
      <p:ext uri="{BB962C8B-B14F-4D97-AF65-F5344CB8AC3E}">
        <p14:creationId xmlns:p14="http://schemas.microsoft.com/office/powerpoint/2010/main" val="1514364285"/>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804985" y="509895"/>
            <a:ext cx="10582030" cy="1325563"/>
          </a:xfrm>
        </p:spPr>
        <p:txBody>
          <a:bodyPr>
            <a:noAutofit/>
          </a:bodyPr>
          <a:lstStyle/>
          <a:p>
            <a:r>
              <a:rPr lang="en-US" sz="3600" b="1" dirty="0"/>
              <a:t>Step One: Generate your Accommodation Notification Letters</a:t>
            </a:r>
          </a:p>
        </p:txBody>
      </p:sp>
      <p:sp>
        <p:nvSpPr>
          <p:cNvPr id="9" name="Rectangle 8"/>
          <p:cNvSpPr/>
          <p:nvPr/>
        </p:nvSpPr>
        <p:spPr>
          <a:xfrm>
            <a:off x="1031631" y="2219569"/>
            <a:ext cx="10355383" cy="3508653"/>
          </a:xfrm>
          <a:prstGeom prst="rect">
            <a:avLst/>
          </a:prstGeom>
        </p:spPr>
        <p:txBody>
          <a:bodyPr wrap="square">
            <a:spAutoFit/>
          </a:bodyPr>
          <a:lstStyle/>
          <a:p>
            <a:pPr marL="457200" indent="-457200">
              <a:buFont typeface="Arial" panose="020B0604020202020204" pitchFamily="34" charset="0"/>
              <a:buChar char="•"/>
            </a:pPr>
            <a:r>
              <a:rPr lang="en-US" sz="2400" dirty="0">
                <a:latin typeface="+mj-lt"/>
              </a:rPr>
              <a:t>Log into myAccess and request your accommodations for the class(es) in which you are requiring accommodations</a:t>
            </a:r>
          </a:p>
          <a:p>
            <a:pPr marL="914400" lvl="1" indent="-457200">
              <a:buFont typeface="Arial" panose="020B0604020202020204" pitchFamily="34" charset="0"/>
              <a:buChar char="•"/>
            </a:pPr>
            <a:r>
              <a:rPr lang="en-US" sz="1600" dirty="0">
                <a:latin typeface="+mj-lt"/>
              </a:rPr>
              <a:t>A separate tutorial is available for you to assist in this process</a:t>
            </a:r>
          </a:p>
          <a:p>
            <a:pPr lvl="1"/>
            <a:endParaRPr lang="en-US" sz="1600" dirty="0">
              <a:latin typeface="+mj-lt"/>
            </a:endParaRPr>
          </a:p>
          <a:p>
            <a:pPr marL="457200" indent="-457200">
              <a:buFont typeface="Arial" panose="020B0604020202020204" pitchFamily="34" charset="0"/>
              <a:buChar char="•"/>
            </a:pPr>
            <a:r>
              <a:rPr lang="en-US" sz="2400" u="sng" dirty="0">
                <a:latin typeface="+mj-lt"/>
              </a:rPr>
              <a:t>Save</a:t>
            </a:r>
            <a:r>
              <a:rPr lang="en-US" sz="2400" dirty="0">
                <a:latin typeface="+mj-lt"/>
              </a:rPr>
              <a:t> a copy of your Accommodation Notification Letter(s) to your desktop for your reference. </a:t>
            </a:r>
          </a:p>
          <a:p>
            <a:pPr marL="914400" lvl="1" indent="-457200">
              <a:buFont typeface="Arial" panose="020B0604020202020204" pitchFamily="34" charset="0"/>
              <a:buChar char="•"/>
            </a:pPr>
            <a:r>
              <a:rPr lang="en-US" sz="2400" dirty="0">
                <a:latin typeface="+mj-lt"/>
              </a:rPr>
              <a:t>The letters will be sent to your instructors by the Disability Center.</a:t>
            </a:r>
          </a:p>
          <a:p>
            <a:pPr lvl="1"/>
            <a:endParaRPr lang="en-US" sz="1600" dirty="0">
              <a:latin typeface="+mj-lt"/>
            </a:endParaRPr>
          </a:p>
          <a:p>
            <a:r>
              <a:rPr lang="en-US" i="1" dirty="0">
                <a:latin typeface="+mj-lt"/>
              </a:rPr>
              <a:t>NOTE: Once you have requested your accommodations via myAccess, your instructor will be able to see your requests when they log in.  However, you must proceed to step two to initiate your accommodations.</a:t>
            </a:r>
          </a:p>
        </p:txBody>
      </p:sp>
    </p:spTree>
    <p:extLst>
      <p:ext uri="{BB962C8B-B14F-4D97-AF65-F5344CB8AC3E}">
        <p14:creationId xmlns:p14="http://schemas.microsoft.com/office/powerpoint/2010/main" val="376745138"/>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5498"/>
            <a:ext cx="10515600" cy="1325563"/>
          </a:xfrm>
        </p:spPr>
        <p:txBody>
          <a:bodyPr/>
          <a:lstStyle/>
          <a:p>
            <a:r>
              <a:rPr lang="en-US" b="1" dirty="0"/>
              <a:t>Step Two: Meet With Your Instructors</a:t>
            </a:r>
          </a:p>
        </p:txBody>
      </p:sp>
      <p:sp>
        <p:nvSpPr>
          <p:cNvPr id="3" name="Content Placeholder 2"/>
          <p:cNvSpPr>
            <a:spLocks noGrp="1"/>
          </p:cNvSpPr>
          <p:nvPr>
            <p:ph idx="1"/>
          </p:nvPr>
        </p:nvSpPr>
        <p:spPr/>
        <p:txBody>
          <a:bodyPr>
            <a:normAutofit/>
          </a:bodyPr>
          <a:lstStyle/>
          <a:p>
            <a:r>
              <a:rPr lang="en-US" sz="2400" dirty="0">
                <a:latin typeface="+mj-lt"/>
              </a:rPr>
              <a:t>Schedule an appointment or go to their office hours so that you can talk privately</a:t>
            </a:r>
          </a:p>
          <a:p>
            <a:pPr marL="457200" lvl="1" indent="0">
              <a:buNone/>
            </a:pPr>
            <a:endParaRPr lang="en-US" sz="1600" dirty="0">
              <a:latin typeface="+mj-lt"/>
            </a:endParaRPr>
          </a:p>
          <a:p>
            <a:r>
              <a:rPr lang="en-US" sz="2400" dirty="0">
                <a:latin typeface="+mj-lt"/>
              </a:rPr>
              <a:t>Discuss details and make plans for each accommodation you wish to use in their class</a:t>
            </a:r>
          </a:p>
          <a:p>
            <a:pPr lvl="1"/>
            <a:r>
              <a:rPr lang="en-US" sz="1600" dirty="0">
                <a:latin typeface="+mj-lt"/>
              </a:rPr>
              <a:t>A thorough conversation is important </a:t>
            </a:r>
          </a:p>
          <a:p>
            <a:pPr lvl="1"/>
            <a:r>
              <a:rPr lang="en-US" sz="1600" dirty="0">
                <a:latin typeface="+mj-lt"/>
              </a:rPr>
              <a:t>The following slides provide some suggested talking points for exam and notetaking accommodations…</a:t>
            </a:r>
          </a:p>
        </p:txBody>
      </p:sp>
    </p:spTree>
    <p:extLst>
      <p:ext uri="{BB962C8B-B14F-4D97-AF65-F5344CB8AC3E}">
        <p14:creationId xmlns:p14="http://schemas.microsoft.com/office/powerpoint/2010/main" val="3759989562"/>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Discussing Exam Accommodations</a:t>
            </a:r>
          </a:p>
        </p:txBody>
      </p:sp>
    </p:spTree>
    <p:extLst>
      <p:ext uri="{BB962C8B-B14F-4D97-AF65-F5344CB8AC3E}">
        <p14:creationId xmlns:p14="http://schemas.microsoft.com/office/powerpoint/2010/main" val="3341584997"/>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062681" y="1749658"/>
            <a:ext cx="10577384" cy="3975640"/>
          </a:xfrm>
        </p:spPr>
        <p:txBody>
          <a:bodyPr>
            <a:normAutofit/>
          </a:bodyPr>
          <a:lstStyle/>
          <a:p>
            <a:r>
              <a:rPr lang="en-US" dirty="0">
                <a:latin typeface="+mj-lt"/>
              </a:rPr>
              <a:t>Ask instructors:</a:t>
            </a:r>
          </a:p>
          <a:p>
            <a:pPr lvl="1"/>
            <a:r>
              <a:rPr lang="en-US" sz="2000" dirty="0">
                <a:latin typeface="+mj-lt"/>
              </a:rPr>
              <a:t>Are you providing me the exam accommodations? </a:t>
            </a:r>
          </a:p>
          <a:p>
            <a:pPr lvl="1"/>
            <a:r>
              <a:rPr lang="en-US" sz="2000" dirty="0">
                <a:latin typeface="+mj-lt"/>
              </a:rPr>
              <a:t>Or do I need to schedule my exams at the Disability Center?</a:t>
            </a:r>
            <a:br>
              <a:rPr lang="en-US" sz="2000" dirty="0">
                <a:latin typeface="+mj-lt"/>
              </a:rPr>
            </a:br>
            <a:r>
              <a:rPr lang="en-US" sz="1200" dirty="0">
                <a:latin typeface="+mj-lt"/>
              </a:rPr>
              <a:t> </a:t>
            </a:r>
            <a:endParaRPr lang="en-US" sz="2000" dirty="0">
              <a:latin typeface="+mj-lt"/>
            </a:endParaRPr>
          </a:p>
          <a:p>
            <a:r>
              <a:rPr lang="en-US" sz="2400" dirty="0">
                <a:latin typeface="+mj-lt"/>
              </a:rPr>
              <a:t>If the instructor </a:t>
            </a:r>
            <a:r>
              <a:rPr lang="en-US" sz="2400" i="1" u="sng" dirty="0">
                <a:latin typeface="+mj-lt"/>
              </a:rPr>
              <a:t>will</a:t>
            </a:r>
            <a:r>
              <a:rPr lang="en-US" sz="2400" dirty="0">
                <a:latin typeface="+mj-lt"/>
              </a:rPr>
              <a:t> be providing your exam accommodations, discuss details on how your instructor will implement. </a:t>
            </a:r>
          </a:p>
          <a:p>
            <a:endParaRPr lang="en-US" sz="1100" dirty="0">
              <a:latin typeface="+mj-lt"/>
            </a:endParaRPr>
          </a:p>
          <a:p>
            <a:r>
              <a:rPr lang="en-US" sz="2400" dirty="0">
                <a:latin typeface="+mj-lt"/>
              </a:rPr>
              <a:t>If the instructor </a:t>
            </a:r>
            <a:r>
              <a:rPr lang="en-US" sz="2400" i="1" u="sng" dirty="0">
                <a:latin typeface="+mj-lt"/>
              </a:rPr>
              <a:t>will not </a:t>
            </a:r>
            <a:r>
              <a:rPr lang="en-US" sz="2400" dirty="0">
                <a:latin typeface="+mj-lt"/>
              </a:rPr>
              <a:t>be providing your exam accommodations, you will submit an exam request online using myAccess.</a:t>
            </a:r>
            <a:r>
              <a:rPr lang="en-US" sz="1800" dirty="0">
                <a:latin typeface="+mj-lt"/>
              </a:rPr>
              <a:t>  </a:t>
            </a:r>
            <a:endParaRPr lang="en-US" sz="2800" dirty="0"/>
          </a:p>
        </p:txBody>
      </p:sp>
      <p:sp>
        <p:nvSpPr>
          <p:cNvPr id="7" name="Rectangle 6"/>
          <p:cNvSpPr/>
          <p:nvPr/>
        </p:nvSpPr>
        <p:spPr>
          <a:xfrm>
            <a:off x="748061" y="377566"/>
            <a:ext cx="10712355" cy="584775"/>
          </a:xfrm>
          <a:prstGeom prst="rect">
            <a:avLst/>
          </a:prstGeom>
        </p:spPr>
        <p:txBody>
          <a:bodyPr wrap="none">
            <a:spAutoFit/>
          </a:bodyPr>
          <a:lstStyle/>
          <a:p>
            <a:pPr algn="ctr"/>
            <a:r>
              <a:rPr lang="en-US" sz="3200" b="1" dirty="0">
                <a:solidFill>
                  <a:schemeClr val="bg2">
                    <a:lumMod val="10000"/>
                  </a:schemeClr>
                </a:solidFill>
                <a:latin typeface="+mj-lt"/>
                <a:cs typeface="MV Boli" panose="02000500030200090000" pitchFamily="2" charset="0"/>
              </a:rPr>
              <a:t>Discussing Exam Accommodations with Instructors…</a:t>
            </a:r>
          </a:p>
        </p:txBody>
      </p:sp>
    </p:spTree>
    <p:extLst>
      <p:ext uri="{BB962C8B-B14F-4D97-AF65-F5344CB8AC3E}">
        <p14:creationId xmlns:p14="http://schemas.microsoft.com/office/powerpoint/2010/main" val="2002253867"/>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685385" y="1387636"/>
            <a:ext cx="10991608" cy="4140805"/>
          </a:xfrm>
        </p:spPr>
        <p:txBody>
          <a:bodyPr>
            <a:normAutofit/>
          </a:bodyPr>
          <a:lstStyle/>
          <a:p>
            <a:r>
              <a:rPr lang="en-US" dirty="0">
                <a:latin typeface="+mj-lt"/>
              </a:rPr>
              <a:t>Discuss potential time conflicts due to extended time accommodations.</a:t>
            </a:r>
          </a:p>
          <a:p>
            <a:pPr lvl="1"/>
            <a:r>
              <a:rPr lang="en-US" sz="2000" dirty="0">
                <a:latin typeface="+mj-lt"/>
              </a:rPr>
              <a:t>Back-to-back classes</a:t>
            </a:r>
          </a:p>
          <a:p>
            <a:pPr lvl="2"/>
            <a:r>
              <a:rPr lang="en-US" sz="1800" dirty="0">
                <a:latin typeface="+mj-lt"/>
              </a:rPr>
              <a:t>Example: You have a class at 9am and a class at 10am.</a:t>
            </a:r>
          </a:p>
          <a:p>
            <a:pPr lvl="2"/>
            <a:r>
              <a:rPr lang="en-US" sz="1800" dirty="0">
                <a:latin typeface="+mj-lt"/>
              </a:rPr>
              <a:t>You have a 9am exam and your instructor says you will have 50 minutes for your exam.</a:t>
            </a:r>
          </a:p>
          <a:p>
            <a:pPr lvl="2"/>
            <a:r>
              <a:rPr lang="en-US" sz="1800" dirty="0">
                <a:latin typeface="+mj-lt"/>
              </a:rPr>
              <a:t>If you have “time and a half extended time” as an accommodation, this means you have 1 hour and 15 minutes for your exam.</a:t>
            </a:r>
          </a:p>
          <a:p>
            <a:pPr lvl="2"/>
            <a:r>
              <a:rPr lang="en-US" sz="1800" dirty="0">
                <a:latin typeface="+mj-lt"/>
              </a:rPr>
              <a:t>If you start your exam at 9am, that means your exam will run potentially to 10:15am, causing you to miss part of your class.</a:t>
            </a:r>
            <a:br>
              <a:rPr lang="en-US" sz="1800" dirty="0">
                <a:latin typeface="+mj-lt"/>
              </a:rPr>
            </a:br>
            <a:endParaRPr lang="en-US" sz="1800" dirty="0">
              <a:latin typeface="+mj-lt"/>
            </a:endParaRPr>
          </a:p>
          <a:p>
            <a:pPr marL="511175" lvl="2" indent="-457200"/>
            <a:r>
              <a:rPr lang="en-US" sz="2800" dirty="0">
                <a:latin typeface="+mj-lt"/>
              </a:rPr>
              <a:t>This means you will need to discuss with your instructor a different start time for your exam.</a:t>
            </a:r>
          </a:p>
          <a:p>
            <a:pPr marL="914400" lvl="2" indent="0">
              <a:buNone/>
            </a:pPr>
            <a:endParaRPr lang="en-US" dirty="0"/>
          </a:p>
          <a:p>
            <a:pPr marL="914400" lvl="2" indent="0">
              <a:buNone/>
            </a:pPr>
            <a:endParaRPr lang="en-US" dirty="0"/>
          </a:p>
        </p:txBody>
      </p:sp>
      <p:sp>
        <p:nvSpPr>
          <p:cNvPr id="9" name="Rectangle 8"/>
          <p:cNvSpPr/>
          <p:nvPr/>
        </p:nvSpPr>
        <p:spPr>
          <a:xfrm>
            <a:off x="685385" y="377566"/>
            <a:ext cx="10837710" cy="523220"/>
          </a:xfrm>
          <a:prstGeom prst="rect">
            <a:avLst/>
          </a:prstGeom>
        </p:spPr>
        <p:txBody>
          <a:bodyPr wrap="none">
            <a:spAutoFit/>
          </a:bodyPr>
          <a:lstStyle/>
          <a:p>
            <a:pPr algn="ctr"/>
            <a:r>
              <a:rPr lang="en-US" sz="2800" b="1" dirty="0">
                <a:solidFill>
                  <a:schemeClr val="bg2">
                    <a:lumMod val="10000"/>
                  </a:schemeClr>
                </a:solidFill>
                <a:latin typeface="+mj-lt"/>
                <a:cs typeface="MV Boli" panose="02000500030200090000" pitchFamily="2" charset="0"/>
              </a:rPr>
              <a:t>Discussing Exam Accommodations with Instructors (cont’d)…</a:t>
            </a:r>
          </a:p>
        </p:txBody>
      </p:sp>
    </p:spTree>
    <p:extLst>
      <p:ext uri="{BB962C8B-B14F-4D97-AF65-F5344CB8AC3E}">
        <p14:creationId xmlns:p14="http://schemas.microsoft.com/office/powerpoint/2010/main" val="857599920"/>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797764" y="1522119"/>
            <a:ext cx="10234468" cy="417210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182880" defTabSz="548640">
              <a:lnSpc>
                <a:spcPct val="100000"/>
              </a:lnSpc>
            </a:pPr>
            <a:r>
              <a:rPr lang="en-US" sz="1800" dirty="0">
                <a:latin typeface="+mj-lt"/>
              </a:rPr>
              <a:t>You will take your exam at the same date and time as your class, except for a time conflict as explained in the previous slide.</a:t>
            </a:r>
          </a:p>
          <a:p>
            <a:pPr indent="-182880" defTabSz="548640">
              <a:lnSpc>
                <a:spcPct val="100000"/>
              </a:lnSpc>
            </a:pPr>
            <a:r>
              <a:rPr lang="en-US" sz="1800" dirty="0">
                <a:latin typeface="+mj-lt"/>
              </a:rPr>
              <a:t>If you have scheduling conflicts, ask your instructor:</a:t>
            </a:r>
          </a:p>
          <a:p>
            <a:pPr lvl="1" indent="-182880" defTabSz="548640">
              <a:lnSpc>
                <a:spcPct val="100000"/>
              </a:lnSpc>
            </a:pPr>
            <a:r>
              <a:rPr lang="en-US" sz="1800" i="1" dirty="0">
                <a:latin typeface="+mj-lt"/>
              </a:rPr>
              <a:t>Can I start my exam earlier in the day? Later in the day?</a:t>
            </a:r>
          </a:p>
          <a:p>
            <a:pPr indent="-182880" defTabSz="548640">
              <a:lnSpc>
                <a:spcPct val="100000"/>
              </a:lnSpc>
            </a:pPr>
            <a:r>
              <a:rPr lang="en-US" sz="1800" dirty="0">
                <a:latin typeface="+mj-lt"/>
              </a:rPr>
              <a:t>Come up with an agreeable time.</a:t>
            </a:r>
          </a:p>
          <a:p>
            <a:pPr indent="-182880" defTabSz="548640">
              <a:lnSpc>
                <a:spcPct val="100000"/>
              </a:lnSpc>
            </a:pPr>
            <a:r>
              <a:rPr lang="en-US" sz="1800" dirty="0">
                <a:latin typeface="+mj-lt"/>
              </a:rPr>
              <a:t>Discuss </a:t>
            </a:r>
            <a:r>
              <a:rPr lang="en-US" sz="1800" i="1" dirty="0">
                <a:latin typeface="+mj-lt"/>
              </a:rPr>
              <a:t>all</a:t>
            </a:r>
            <a:r>
              <a:rPr lang="en-US" sz="1800" dirty="0">
                <a:latin typeface="+mj-lt"/>
              </a:rPr>
              <a:t> exams for the semester, </a:t>
            </a:r>
            <a:r>
              <a:rPr lang="en-US" sz="1800" i="1" dirty="0">
                <a:latin typeface="+mj-lt"/>
              </a:rPr>
              <a:t>including your final</a:t>
            </a:r>
            <a:r>
              <a:rPr lang="en-US" sz="1800" dirty="0">
                <a:latin typeface="+mj-lt"/>
              </a:rPr>
              <a:t>.</a:t>
            </a:r>
          </a:p>
          <a:p>
            <a:pPr indent="-182880" defTabSz="548640">
              <a:lnSpc>
                <a:spcPct val="100000"/>
              </a:lnSpc>
            </a:pPr>
            <a:r>
              <a:rPr lang="en-US" sz="1800" dirty="0">
                <a:latin typeface="+mj-lt"/>
              </a:rPr>
              <a:t>It is important that you resolve any exam schedule conflicts </a:t>
            </a:r>
            <a:r>
              <a:rPr lang="en-US" sz="1800" i="1" u="sng" dirty="0">
                <a:latin typeface="+mj-lt"/>
              </a:rPr>
              <a:t>before</a:t>
            </a:r>
            <a:r>
              <a:rPr lang="en-US" sz="1800" dirty="0">
                <a:latin typeface="+mj-lt"/>
              </a:rPr>
              <a:t> you submit an exam request with the Disability Center. </a:t>
            </a:r>
          </a:p>
        </p:txBody>
      </p:sp>
      <p:sp>
        <p:nvSpPr>
          <p:cNvPr id="2" name="Rectangle 1"/>
          <p:cNvSpPr/>
          <p:nvPr/>
        </p:nvSpPr>
        <p:spPr>
          <a:xfrm>
            <a:off x="797764" y="369172"/>
            <a:ext cx="10234468" cy="584775"/>
          </a:xfrm>
          <a:prstGeom prst="rect">
            <a:avLst/>
          </a:prstGeom>
        </p:spPr>
        <p:txBody>
          <a:bodyPr wrap="none">
            <a:spAutoFit/>
          </a:bodyPr>
          <a:lstStyle/>
          <a:p>
            <a:pPr algn="ctr"/>
            <a:r>
              <a:rPr lang="en-US" sz="3200" b="1" dirty="0">
                <a:solidFill>
                  <a:schemeClr val="bg2">
                    <a:lumMod val="10000"/>
                  </a:schemeClr>
                </a:solidFill>
                <a:latin typeface="+mj-lt"/>
                <a:cs typeface="MV Boli" panose="02000500030200090000" pitchFamily="2" charset="0"/>
              </a:rPr>
              <a:t>Discuss Scheduling Exams with Your Instructors …</a:t>
            </a:r>
          </a:p>
        </p:txBody>
      </p:sp>
    </p:spTree>
    <p:extLst>
      <p:ext uri="{BB962C8B-B14F-4D97-AF65-F5344CB8AC3E}">
        <p14:creationId xmlns:p14="http://schemas.microsoft.com/office/powerpoint/2010/main" val="2372911253"/>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theme/theme1.xml><?xml version="1.0" encoding="utf-8"?>
<a:theme xmlns:a="http://schemas.openxmlformats.org/drawingml/2006/main" name="MU-Powerpoint-Light-Standard">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MU-Powerpoint-Light-Standard</Template>
  <TotalTime>3248</TotalTime>
  <Words>1710</Words>
  <Application>Microsoft Office PowerPoint</Application>
  <PresentationFormat>Widescreen</PresentationFormat>
  <Paragraphs>149</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Wingdings</vt:lpstr>
      <vt:lpstr>MU-Powerpoint-Light-Standard</vt:lpstr>
      <vt:lpstr> Disability Center</vt:lpstr>
      <vt:lpstr>PowerPoint Presentation</vt:lpstr>
      <vt:lpstr>Initiating your accommodations</vt:lpstr>
      <vt:lpstr>Step One: Generate your Accommodation Notification Letters</vt:lpstr>
      <vt:lpstr>Step Two: Meet With Your Instructors</vt:lpstr>
      <vt:lpstr>Discussing Exam Accommodations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Discussing Notetaking Assistance</vt:lpstr>
      <vt:lpstr>PowerPoint Presentation</vt:lpstr>
      <vt:lpstr>PowerPoint Presentation</vt:lpstr>
      <vt:lpstr>PowerPoint Presentation</vt:lpstr>
      <vt:lpstr>Qualifying/Comprehensive Exams and Graduate Assistantships</vt:lpstr>
      <vt:lpstr>Requesting Accommodations for Qualifying and/or Comprehensive Exams</vt:lpstr>
      <vt:lpstr>Graduate Assistantships</vt:lpstr>
      <vt:lpstr>PowerPoint Presentation</vt:lpstr>
      <vt:lpstr>Questions?</vt:lpstr>
    </vt:vector>
  </TitlesOfParts>
  <Company>University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Your myAccess Account</dc:title>
  <dc:creator>Sarabia, Stacy E.</dc:creator>
  <cp:lastModifiedBy>Angela Branson</cp:lastModifiedBy>
  <cp:revision>267</cp:revision>
  <cp:lastPrinted>2017-01-05T20:16:29Z</cp:lastPrinted>
  <dcterms:created xsi:type="dcterms:W3CDTF">2016-03-17T13:57:11Z</dcterms:created>
  <dcterms:modified xsi:type="dcterms:W3CDTF">2021-07-28T19:17:30Z</dcterms:modified>
</cp:coreProperties>
</file>