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7" r:id="rId3"/>
    <p:sldId id="258" r:id="rId4"/>
    <p:sldId id="260" r:id="rId5"/>
    <p:sldId id="262" r:id="rId6"/>
    <p:sldId id="261" r:id="rId7"/>
    <p:sldId id="263" r:id="rId8"/>
    <p:sldId id="274" r:id="rId9"/>
    <p:sldId id="264" r:id="rId10"/>
    <p:sldId id="265" r:id="rId11"/>
    <p:sldId id="266" r:id="rId12"/>
    <p:sldId id="267" r:id="rId13"/>
    <p:sldId id="268" r:id="rId14"/>
    <p:sldId id="272" r:id="rId15"/>
    <p:sldId id="270" r:id="rId16"/>
    <p:sldId id="273" r:id="rId17"/>
    <p:sldId id="269"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FFFFD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F0AE-B858-6947-983C-DAD7025B72C7}"/>
              </a:ext>
            </a:extLst>
          </p:cNvPr>
          <p:cNvSpPr>
            <a:spLocks noGrp="1"/>
          </p:cNvSpPr>
          <p:nvPr>
            <p:ph type="ctrTitle"/>
          </p:nvPr>
        </p:nvSpPr>
        <p:spPr>
          <a:xfrm>
            <a:off x="1524000" y="1122363"/>
            <a:ext cx="9144000" cy="2387600"/>
          </a:xfrm>
          <a:prstGeom prst="rect">
            <a:avLst/>
          </a:prstGeom>
        </p:spPr>
        <p:txBody>
          <a:bodyPr anchor="b"/>
          <a:lstStyle>
            <a:lvl1pPr algn="ctr">
              <a:defRPr sz="60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9D74AD2-45D1-E04B-9C38-DEB1391C9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8800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B63D-DF17-6944-AF4C-DEC82F8E72BF}"/>
              </a:ext>
            </a:extLst>
          </p:cNvPr>
          <p:cNvSpPr>
            <a:spLocks noGrp="1"/>
          </p:cNvSpPr>
          <p:nvPr>
            <p:ph type="title"/>
          </p:nvPr>
        </p:nvSpPr>
        <p:spPr>
          <a:xfrm>
            <a:off x="838200" y="534678"/>
            <a:ext cx="10515600" cy="82840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4135A6-D518-6E4B-9FB9-FC47A7298EC6}"/>
              </a:ext>
            </a:extLst>
          </p:cNvPr>
          <p:cNvSpPr>
            <a:spLocks noGrp="1"/>
          </p:cNvSpPr>
          <p:nvPr>
            <p:ph idx="1"/>
          </p:nvPr>
        </p:nvSpPr>
        <p:spPr/>
        <p:txBody>
          <a:bodyPr/>
          <a:lstStyle>
            <a:lvl1pPr>
              <a:defRPr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153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B455-34E6-8B45-AD88-FC6C61D11F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638A425-B7D1-A74A-8BFF-65B439A815D3}"/>
              </a:ext>
            </a:extLst>
          </p:cNvPr>
          <p:cNvSpPr>
            <a:spLocks noGrp="1"/>
          </p:cNvSpPr>
          <p:nvPr>
            <p:ph type="body" idx="1"/>
          </p:nvPr>
        </p:nvSpPr>
        <p:spPr>
          <a:xfrm>
            <a:off x="831850" y="4589463"/>
            <a:ext cx="10515600" cy="1500187"/>
          </a:xfrm>
        </p:spPr>
        <p:txBody>
          <a:bodyPr/>
          <a:lstStyle>
            <a:lvl1pPr marL="0" indent="0">
              <a:buNone/>
              <a:defRPr sz="2400" b="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9966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C285-B788-AD4B-995C-8312291317FA}"/>
              </a:ext>
            </a:extLst>
          </p:cNvPr>
          <p:cNvSpPr>
            <a:spLocks noGrp="1"/>
          </p:cNvSpPr>
          <p:nvPr>
            <p:ph type="title"/>
          </p:nvPr>
        </p:nvSpPr>
        <p:spPr>
          <a:xfrm>
            <a:off x="838200" y="534678"/>
            <a:ext cx="10515600" cy="82840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DF1C736-1CE3-FF4F-B417-BEB866F26A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F5E480-B4C5-DF46-B761-4DDC18FB79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66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B4B2-2B5F-5D44-BEA7-3981A579FF7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C75B595-1EE0-EE4C-AEDE-45DC8CAE7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09AFAF-62E0-0E41-8279-5ADF379609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3708C-37AA-7C45-9E3A-34F31007E7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E2CFD9-9917-C94A-BBE7-FA5CDFDE95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35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5F28-B3B8-A14C-A6A8-7EC0BCD3573F}"/>
              </a:ext>
            </a:extLst>
          </p:cNvPr>
          <p:cNvSpPr>
            <a:spLocks noGrp="1"/>
          </p:cNvSpPr>
          <p:nvPr>
            <p:ph type="title"/>
          </p:nvPr>
        </p:nvSpPr>
        <p:spPr>
          <a:xfrm>
            <a:off x="838200" y="534678"/>
            <a:ext cx="10515600" cy="82840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8156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23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2BFC-743B-0249-B22E-CF8CA003CC7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F0A2A3-3831-2E4C-9CCC-4E7986F201C6}"/>
              </a:ext>
            </a:extLst>
          </p:cNvPr>
          <p:cNvSpPr>
            <a:spLocks noGrp="1"/>
          </p:cNvSpPr>
          <p:nvPr>
            <p:ph idx="1"/>
          </p:nvPr>
        </p:nvSpPr>
        <p:spPr>
          <a:xfrm>
            <a:off x="5183188" y="987425"/>
            <a:ext cx="6172200" cy="45082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5EA2A0-D27A-4C43-AA6D-6F53D5BC5D76}"/>
              </a:ext>
            </a:extLst>
          </p:cNvPr>
          <p:cNvSpPr>
            <a:spLocks noGrp="1"/>
          </p:cNvSpPr>
          <p:nvPr>
            <p:ph type="body" sz="half" idx="2"/>
          </p:nvPr>
        </p:nvSpPr>
        <p:spPr>
          <a:xfrm>
            <a:off x="839788" y="2057400"/>
            <a:ext cx="3932237" cy="34382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4499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75BF-82F8-3A4B-91B0-B88870AF31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D6C77-038D-CB47-8C9C-54B58EA1F103}"/>
              </a:ext>
            </a:extLst>
          </p:cNvPr>
          <p:cNvSpPr>
            <a:spLocks noGrp="1"/>
          </p:cNvSpPr>
          <p:nvPr>
            <p:ph type="pic" idx="1"/>
          </p:nvPr>
        </p:nvSpPr>
        <p:spPr>
          <a:xfrm>
            <a:off x="5183188" y="987425"/>
            <a:ext cx="6172200" cy="45543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3901E7A-A060-D146-A662-7E3DAB88C3F6}"/>
              </a:ext>
            </a:extLst>
          </p:cNvPr>
          <p:cNvSpPr>
            <a:spLocks noGrp="1"/>
          </p:cNvSpPr>
          <p:nvPr>
            <p:ph type="body" sz="half" idx="2"/>
          </p:nvPr>
        </p:nvSpPr>
        <p:spPr>
          <a:xfrm>
            <a:off x="839788" y="2057400"/>
            <a:ext cx="3932237" cy="34844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79284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1000">
              <a:schemeClr val="bg2">
                <a:lumMod val="20000"/>
                <a:lumOff val="80000"/>
              </a:schemeClr>
            </a:gs>
            <a:gs pos="70000">
              <a:schemeClr val="bg2">
                <a:lumMod val="60000"/>
                <a:lumOff val="40000"/>
              </a:schemeClr>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A28DA9-B8F4-4844-976F-29ACCB540CE4}"/>
              </a:ext>
            </a:extLst>
          </p:cNvPr>
          <p:cNvPicPr>
            <a:picLocks noChangeAspect="1"/>
          </p:cNvPicPr>
          <p:nvPr/>
        </p:nvPicPr>
        <p:blipFill>
          <a:blip r:embed="rId11"/>
          <a:stretch>
            <a:fillRect/>
          </a:stretch>
        </p:blipFill>
        <p:spPr>
          <a:xfrm>
            <a:off x="0" y="5494438"/>
            <a:ext cx="12192000" cy="1384300"/>
          </a:xfrm>
          <a:prstGeom prst="rect">
            <a:avLst/>
          </a:prstGeom>
        </p:spPr>
      </p:pic>
      <p:sp>
        <p:nvSpPr>
          <p:cNvPr id="3" name="Text Placeholder 2">
            <a:extLst>
              <a:ext uri="{FF2B5EF4-FFF2-40B4-BE49-F238E27FC236}">
                <a16:creationId xmlns:a16="http://schemas.microsoft.com/office/drawing/2014/main" id="{53A2F378-5216-D84E-9E12-07D07AB19125}"/>
              </a:ext>
            </a:extLst>
          </p:cNvPr>
          <p:cNvSpPr>
            <a:spLocks noGrp="1"/>
          </p:cNvSpPr>
          <p:nvPr>
            <p:ph type="body" idx="1"/>
          </p:nvPr>
        </p:nvSpPr>
        <p:spPr>
          <a:xfrm>
            <a:off x="838200" y="1781542"/>
            <a:ext cx="10515600" cy="371289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D44E2985-11F7-5E4D-9068-33106610C457}"/>
              </a:ext>
            </a:extLst>
          </p:cNvPr>
          <p:cNvPicPr>
            <a:picLocks noChangeAspect="1"/>
          </p:cNvPicPr>
          <p:nvPr/>
        </p:nvPicPr>
        <p:blipFill>
          <a:blip r:embed="rId12"/>
          <a:stretch>
            <a:fillRect/>
          </a:stretch>
        </p:blipFill>
        <p:spPr>
          <a:xfrm>
            <a:off x="8153400" y="6158020"/>
            <a:ext cx="3200400" cy="473659"/>
          </a:xfrm>
          <a:prstGeom prst="rect">
            <a:avLst/>
          </a:prstGeom>
        </p:spPr>
      </p:pic>
      <p:sp>
        <p:nvSpPr>
          <p:cNvPr id="7" name="Title Placeholder 6">
            <a:extLst>
              <a:ext uri="{FF2B5EF4-FFF2-40B4-BE49-F238E27FC236}">
                <a16:creationId xmlns:a16="http://schemas.microsoft.com/office/drawing/2014/main" id="{04715C6F-E634-544D-B4DA-E5CBE5DDF1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05688209"/>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hyperlink" Target="mailto:mudcnotes@missouri.edu"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mailto:mudcnotes@missouri.ed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www.disabilitycenter.missouri.ed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2313" y="972590"/>
            <a:ext cx="9144000" cy="1332028"/>
          </a:xfrm>
        </p:spPr>
        <p:txBody>
          <a:bodyPr/>
          <a:lstStyle/>
          <a:p>
            <a:r>
              <a:rPr lang="en-US" dirty="0"/>
              <a:t>Volunteer Notetakers</a:t>
            </a:r>
          </a:p>
        </p:txBody>
      </p:sp>
      <p:sp>
        <p:nvSpPr>
          <p:cNvPr id="3" name="Subtitle 2"/>
          <p:cNvSpPr>
            <a:spLocks noGrp="1"/>
          </p:cNvSpPr>
          <p:nvPr>
            <p:ph type="subTitle" idx="1"/>
          </p:nvPr>
        </p:nvSpPr>
        <p:spPr>
          <a:xfrm>
            <a:off x="2318409" y="3063658"/>
            <a:ext cx="7555181" cy="1320802"/>
          </a:xfrm>
        </p:spPr>
        <p:txBody>
          <a:bodyPr/>
          <a:lstStyle/>
          <a:p>
            <a:r>
              <a:rPr lang="en-US" dirty="0"/>
              <a:t>A complete guide on how to to sign-up as a Volunteer Notetaker with the MU Disability Center.</a:t>
            </a:r>
          </a:p>
        </p:txBody>
      </p:sp>
    </p:spTree>
    <p:extLst>
      <p:ext uri="{BB962C8B-B14F-4D97-AF65-F5344CB8AC3E}">
        <p14:creationId xmlns:p14="http://schemas.microsoft.com/office/powerpoint/2010/main" val="2448656954"/>
      </p:ext>
    </p:extLst>
  </p:cSld>
  <p:clrMapOvr>
    <a:masterClrMapping/>
  </p:clrMapOvr>
  <mc:AlternateContent xmlns:mc="http://schemas.openxmlformats.org/markup-compatibility/2006" xmlns:p14="http://schemas.microsoft.com/office/powerpoint/2010/main">
    <mc:Choice Requires="p14">
      <p:transition spd="slow" p14:dur="2000" advTm="5011"/>
    </mc:Choice>
    <mc:Fallback xmlns="">
      <p:transition spd="slow" advTm="5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13511" y="741064"/>
            <a:ext cx="1904998"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Step 7</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710" y="1504354"/>
            <a:ext cx="7430537" cy="2353003"/>
          </a:xfrm>
          <a:prstGeom prst="rect">
            <a:avLst/>
          </a:prstGeom>
        </p:spPr>
      </p:pic>
      <p:sp>
        <p:nvSpPr>
          <p:cNvPr id="6" name="TextBox 5"/>
          <p:cNvSpPr txBox="1"/>
          <p:nvPr/>
        </p:nvSpPr>
        <p:spPr>
          <a:xfrm>
            <a:off x="1094768" y="4506276"/>
            <a:ext cx="10002461" cy="830997"/>
          </a:xfrm>
          <a:prstGeom prst="rect">
            <a:avLst/>
          </a:prstGeom>
          <a:noFill/>
        </p:spPr>
        <p:txBody>
          <a:bodyPr wrap="square" rtlCol="0">
            <a:spAutoFit/>
          </a:bodyPr>
          <a:lstStyle/>
          <a:p>
            <a:pPr algn="ctr"/>
            <a:r>
              <a:rPr lang="en-US" sz="2400" dirty="0"/>
              <a:t>Click the check box next to the course(s) you are volunteering for and click “Submit Your Class Schedule”.  </a:t>
            </a:r>
          </a:p>
        </p:txBody>
      </p:sp>
      <p:sp>
        <p:nvSpPr>
          <p:cNvPr id="7" name="Right Arrow 6"/>
          <p:cNvSpPr/>
          <p:nvPr/>
        </p:nvSpPr>
        <p:spPr>
          <a:xfrm>
            <a:off x="2618509" y="2984270"/>
            <a:ext cx="1404851" cy="56526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 name="Right Arrow 7"/>
          <p:cNvSpPr/>
          <p:nvPr/>
        </p:nvSpPr>
        <p:spPr>
          <a:xfrm>
            <a:off x="4691148" y="3419302"/>
            <a:ext cx="1404851" cy="56526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Rectangle 1"/>
          <p:cNvSpPr/>
          <p:nvPr/>
        </p:nvSpPr>
        <p:spPr>
          <a:xfrm>
            <a:off x="7381702" y="1986742"/>
            <a:ext cx="556953" cy="149629"/>
          </a:xfrm>
          <a:prstGeom prst="rect">
            <a:avLst/>
          </a:prstGeom>
          <a:solidFill>
            <a:srgbClr val="FFF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736158"/>
      </p:ext>
    </p:extLst>
  </p:cSld>
  <p:clrMapOvr>
    <a:masterClrMapping/>
  </p:clrMapOvr>
  <mc:AlternateContent xmlns:mc="http://schemas.openxmlformats.org/markup-compatibility/2006" xmlns:p14="http://schemas.microsoft.com/office/powerpoint/2010/main">
    <mc:Choice Requires="p14">
      <p:transition spd="slow" p14:dur="2000" advTm="11277"/>
    </mc:Choice>
    <mc:Fallback xmlns="">
      <p:transition spd="slow" advTm="112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par>
                          <p:cTn id="13" fill="hold">
                            <p:stCondLst>
                              <p:cond delay="3000"/>
                            </p:stCondLst>
                            <p:childTnLst>
                              <p:par>
                                <p:cTn id="14" presetID="31" presetClass="entr" presetSubtype="0" fill="hold" grpId="0" nodeType="afterEffect">
                                  <p:stCondLst>
                                    <p:cond delay="75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3759" y="608060"/>
            <a:ext cx="2179318"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Step 8</a:t>
            </a:r>
          </a:p>
        </p:txBody>
      </p:sp>
      <p:sp>
        <p:nvSpPr>
          <p:cNvPr id="6" name="TextBox 5"/>
          <p:cNvSpPr txBox="1"/>
          <p:nvPr/>
        </p:nvSpPr>
        <p:spPr>
          <a:xfrm>
            <a:off x="370453" y="1633582"/>
            <a:ext cx="4650434" cy="3046988"/>
          </a:xfrm>
          <a:prstGeom prst="rect">
            <a:avLst/>
          </a:prstGeom>
          <a:noFill/>
        </p:spPr>
        <p:txBody>
          <a:bodyPr wrap="square" rtlCol="0">
            <a:spAutoFit/>
          </a:bodyPr>
          <a:lstStyle/>
          <a:p>
            <a:r>
              <a:rPr lang="en-US" sz="1600" dirty="0"/>
              <a:t>Once you’ve submitted your classes, you’ll need to wait until you are matched and assigned to the class. You will receive an email once this is done. You will then need to log back in and confirm your assignment before notes can be submitted. </a:t>
            </a:r>
          </a:p>
          <a:p>
            <a:endParaRPr lang="en-US" sz="1600" dirty="0"/>
          </a:p>
          <a:p>
            <a:r>
              <a:rPr lang="en-US" sz="1600" dirty="0"/>
              <a:t>Under the section where you entered the CRN’s for your courses, you’ll see your assignments. You’ll need to click on </a:t>
            </a:r>
            <a:r>
              <a:rPr lang="en-US" sz="1600" b="1" dirty="0">
                <a:solidFill>
                  <a:srgbClr val="0070C0"/>
                </a:solidFill>
              </a:rPr>
              <a:t>Confirm My Assignment.</a:t>
            </a:r>
            <a:r>
              <a:rPr lang="en-US" sz="1600" dirty="0"/>
              <a:t> If you deny your assignment you will be removed from this class and another volunteer will be assigned.   </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931" y="1227708"/>
            <a:ext cx="5878795" cy="3452862"/>
          </a:xfrm>
          <a:prstGeom prst="rect">
            <a:avLst/>
          </a:prstGeom>
        </p:spPr>
      </p:pic>
      <p:sp>
        <p:nvSpPr>
          <p:cNvPr id="8" name="Up Arrow 7"/>
          <p:cNvSpPr/>
          <p:nvPr/>
        </p:nvSpPr>
        <p:spPr>
          <a:xfrm>
            <a:off x="9518073" y="4477633"/>
            <a:ext cx="656705" cy="11132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240385" y="1846655"/>
            <a:ext cx="606829" cy="997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149395"/>
      </p:ext>
    </p:extLst>
  </p:cSld>
  <p:clrMapOvr>
    <a:masterClrMapping/>
  </p:clrMapOvr>
  <mc:AlternateContent xmlns:mc="http://schemas.openxmlformats.org/markup-compatibility/2006" xmlns:p14="http://schemas.microsoft.com/office/powerpoint/2010/main">
    <mc:Choice Requires="p14">
      <p:transition spd="slow" p14:dur="1500" advTm="18523">
        <p:split orient="vert"/>
      </p:transition>
    </mc:Choice>
    <mc:Fallback xmlns="">
      <p:transition spd="slow" advTm="1852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6" presetClass="emph" presetSubtype="0" fill="hold" grpId="0" nodeType="afterEffect">
                                  <p:stCondLst>
                                    <p:cond delay="50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38696" y="691188"/>
            <a:ext cx="1963187"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Step 9</a:t>
            </a:r>
          </a:p>
        </p:txBody>
      </p:sp>
      <p:sp>
        <p:nvSpPr>
          <p:cNvPr id="4" name="TextBox 3"/>
          <p:cNvSpPr txBox="1"/>
          <p:nvPr/>
        </p:nvSpPr>
        <p:spPr>
          <a:xfrm>
            <a:off x="638696" y="1494843"/>
            <a:ext cx="5404657" cy="3693319"/>
          </a:xfrm>
          <a:prstGeom prst="rect">
            <a:avLst/>
          </a:prstGeom>
          <a:noFill/>
        </p:spPr>
        <p:txBody>
          <a:bodyPr wrap="square" rtlCol="0">
            <a:spAutoFit/>
          </a:bodyPr>
          <a:lstStyle/>
          <a:p>
            <a:r>
              <a:rPr lang="en-US" dirty="0"/>
              <a:t>After you’ve confirmed the assignment you should start uploading notes as soon as possible. </a:t>
            </a:r>
          </a:p>
          <a:p>
            <a:endParaRPr lang="en-US" dirty="0"/>
          </a:p>
          <a:p>
            <a:r>
              <a:rPr lang="en-US" dirty="0"/>
              <a:t>From your account, on the left-hand side of the screen you’ll see the “</a:t>
            </a:r>
            <a:r>
              <a:rPr lang="en-US" b="1" dirty="0"/>
              <a:t>Tools</a:t>
            </a:r>
            <a:r>
              <a:rPr lang="en-US" dirty="0"/>
              <a:t>” section. Click on “</a:t>
            </a:r>
            <a:r>
              <a:rPr lang="en-US" b="1" dirty="0">
                <a:solidFill>
                  <a:srgbClr val="C00000"/>
                </a:solidFill>
              </a:rPr>
              <a:t>Upload and View Notes</a:t>
            </a:r>
            <a:r>
              <a:rPr lang="en-US" dirty="0"/>
              <a:t>”, where you’ll be taken to the uploads section. </a:t>
            </a:r>
          </a:p>
          <a:p>
            <a:endParaRPr lang="en-US" dirty="0"/>
          </a:p>
          <a:p>
            <a:r>
              <a:rPr lang="en-US" dirty="0">
                <a:latin typeface="+mj-lt"/>
              </a:rPr>
              <a:t>*Reminder: we ask that notes are submitted within 1-2 days after each class period (when applicable). If there are days where notes were not needed, you can email </a:t>
            </a:r>
            <a:r>
              <a:rPr lang="en-US" dirty="0">
                <a:latin typeface="+mj-lt"/>
                <a:hlinkClick r:id="rId2"/>
              </a:rPr>
              <a:t>mudcnotes@missouri.edu</a:t>
            </a:r>
            <a:r>
              <a:rPr lang="en-US" dirty="0">
                <a:latin typeface="+mj-lt"/>
              </a:rPr>
              <a:t> to let us know. </a:t>
            </a:r>
          </a:p>
          <a:p>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912" y="1919115"/>
            <a:ext cx="2299855" cy="1609900"/>
          </a:xfrm>
          <a:prstGeom prst="rect">
            <a:avLst/>
          </a:prstGeom>
        </p:spPr>
      </p:pic>
      <p:sp>
        <p:nvSpPr>
          <p:cNvPr id="8" name="Left Arrow 7"/>
          <p:cNvSpPr/>
          <p:nvPr/>
        </p:nvSpPr>
        <p:spPr>
          <a:xfrm>
            <a:off x="9410007" y="3058931"/>
            <a:ext cx="1579418" cy="4346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3496585"/>
      </p:ext>
    </p:extLst>
  </p:cSld>
  <p:clrMapOvr>
    <a:masterClrMapping/>
  </p:clrMapOvr>
  <mc:AlternateContent xmlns:mc="http://schemas.openxmlformats.org/markup-compatibility/2006" xmlns:p14="http://schemas.microsoft.com/office/powerpoint/2010/main">
    <mc:Choice Requires="p14">
      <p:transition spd="slow" p14:dur="2000" advTm="17032"/>
    </mc:Choice>
    <mc:Fallback xmlns="">
      <p:transition spd="slow" advTm="170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63882" y="741063"/>
            <a:ext cx="2470263"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Step 10</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19" y="1693064"/>
            <a:ext cx="5701240" cy="2982525"/>
          </a:xfrm>
          <a:prstGeom prst="rect">
            <a:avLst/>
          </a:prstGeom>
        </p:spPr>
      </p:pic>
      <p:sp>
        <p:nvSpPr>
          <p:cNvPr id="7" name="Rectangle 6"/>
          <p:cNvSpPr/>
          <p:nvPr/>
        </p:nvSpPr>
        <p:spPr>
          <a:xfrm>
            <a:off x="563882" y="1693064"/>
            <a:ext cx="4340627" cy="3970318"/>
          </a:xfrm>
          <a:prstGeom prst="rect">
            <a:avLst/>
          </a:prstGeom>
        </p:spPr>
        <p:txBody>
          <a:bodyPr wrap="square">
            <a:spAutoFit/>
          </a:bodyPr>
          <a:lstStyle/>
          <a:p>
            <a:pPr marL="285750" indent="-285750">
              <a:buFont typeface="Arial" panose="020B0604020202020204" pitchFamily="34" charset="0"/>
              <a:buChar char="•"/>
            </a:pPr>
            <a:r>
              <a:rPr lang="en-US" sz="1400" dirty="0"/>
              <a:t>Select the class you are uploading notes for from the drop down menu (if you are signed up for more than one class). </a:t>
            </a:r>
          </a:p>
          <a:p>
            <a:endParaRPr lang="en-US" sz="1400" dirty="0"/>
          </a:p>
          <a:p>
            <a:pPr marL="285750" indent="-285750">
              <a:buFont typeface="Arial" panose="020B0604020202020204" pitchFamily="34" charset="0"/>
              <a:buChar char="•"/>
            </a:pPr>
            <a:r>
              <a:rPr lang="en-US" sz="1400" dirty="0"/>
              <a:t>Choose which week they are for by clicking the drop down menu  </a:t>
            </a:r>
            <a:r>
              <a:rPr lang="en-US" sz="1400" i="1" dirty="0"/>
              <a:t>“</a:t>
            </a:r>
            <a:r>
              <a:rPr lang="en-US" sz="1400" b="1" i="1" dirty="0"/>
              <a:t>Notes for</a:t>
            </a:r>
            <a:r>
              <a:rPr lang="en-US" sz="1400" i="1" dirty="0"/>
              <a:t>*:” </a:t>
            </a:r>
          </a:p>
          <a:p>
            <a:endParaRPr lang="en-US" sz="1400" dirty="0"/>
          </a:p>
          <a:p>
            <a:pPr marL="285750" indent="-285750">
              <a:buFont typeface="Arial" panose="020B0604020202020204" pitchFamily="34" charset="0"/>
              <a:buChar char="•"/>
            </a:pPr>
            <a:r>
              <a:rPr lang="en-US" sz="1400" dirty="0"/>
              <a:t>Select the day of the week by clicking the box next to the days listed.</a:t>
            </a:r>
          </a:p>
          <a:p>
            <a:endParaRPr lang="en-US" sz="1400" dirty="0"/>
          </a:p>
          <a:p>
            <a:pPr marL="285750" indent="-285750">
              <a:buFont typeface="Arial" panose="020B0604020202020204" pitchFamily="34" charset="0"/>
              <a:buChar char="•"/>
            </a:pPr>
            <a:r>
              <a:rPr lang="en-US" sz="1400" dirty="0"/>
              <a:t>Click “</a:t>
            </a:r>
            <a:r>
              <a:rPr lang="en-US" sz="1400" b="1" i="1" dirty="0"/>
              <a:t>Choose File</a:t>
            </a:r>
            <a:r>
              <a:rPr lang="en-US" sz="1400" dirty="0"/>
              <a:t>” and find the notes that you want to upload then click “</a:t>
            </a:r>
            <a:r>
              <a:rPr lang="en-US" sz="1400" b="1" i="1" dirty="0"/>
              <a:t>Upload Notes</a:t>
            </a:r>
            <a:r>
              <a:rPr lang="en-US" sz="1400" dirty="0"/>
              <a:t>”.</a:t>
            </a:r>
          </a:p>
          <a:p>
            <a:endParaRPr lang="en-US" sz="1400" dirty="0"/>
          </a:p>
          <a:p>
            <a:pPr marL="285750" indent="-285750">
              <a:buFont typeface="Arial" panose="020B0604020202020204" pitchFamily="34" charset="0"/>
              <a:buChar char="•"/>
            </a:pPr>
            <a:r>
              <a:rPr lang="en-US" sz="1400" dirty="0"/>
              <a:t>Files cannot be more than 5 GB in size. If you take photos of your handwritten notes, be sure to use an app such as </a:t>
            </a:r>
            <a:r>
              <a:rPr lang="en-US" sz="1400" dirty="0" err="1"/>
              <a:t>CamScanner</a:t>
            </a:r>
            <a:r>
              <a:rPr lang="en-US" sz="1400" dirty="0"/>
              <a:t> that allows you to convert them into PDF files. This also helps cut down on file sizes.  </a:t>
            </a:r>
          </a:p>
        </p:txBody>
      </p:sp>
      <p:sp>
        <p:nvSpPr>
          <p:cNvPr id="8" name="Left Arrow 7"/>
          <p:cNvSpPr/>
          <p:nvPr/>
        </p:nvSpPr>
        <p:spPr>
          <a:xfrm>
            <a:off x="7929133" y="2269375"/>
            <a:ext cx="1186986" cy="4073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a:off x="9545696" y="1987954"/>
            <a:ext cx="1186986" cy="40732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Left Arrow 9"/>
          <p:cNvSpPr/>
          <p:nvPr/>
        </p:nvSpPr>
        <p:spPr>
          <a:xfrm>
            <a:off x="10139189" y="3031892"/>
            <a:ext cx="1186986" cy="40732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Left Arrow 10"/>
          <p:cNvSpPr/>
          <p:nvPr/>
        </p:nvSpPr>
        <p:spPr>
          <a:xfrm>
            <a:off x="9207808" y="3963396"/>
            <a:ext cx="1186986" cy="407324"/>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Left Arrow 11"/>
          <p:cNvSpPr/>
          <p:nvPr/>
        </p:nvSpPr>
        <p:spPr>
          <a:xfrm>
            <a:off x="7929133" y="4268265"/>
            <a:ext cx="1186986" cy="407324"/>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4688201"/>
      </p:ext>
    </p:extLst>
  </p:cSld>
  <p:clrMapOvr>
    <a:masterClrMapping/>
  </p:clrMapOvr>
  <mc:AlternateContent xmlns:mc="http://schemas.openxmlformats.org/markup-compatibility/2006" xmlns:p14="http://schemas.microsoft.com/office/powerpoint/2010/main">
    <mc:Choice Requires="p14">
      <p:transition spd="slow" p14:dur="2000" advTm="20478"/>
    </mc:Choice>
    <mc:Fallback xmlns="">
      <p:transition spd="slow" advTm="204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250"/>
                            </p:stCondLst>
                            <p:childTnLst>
                              <p:par>
                                <p:cTn id="18" presetID="22" presetClass="entr" presetSubtype="4" fill="hold" grpId="0"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p:stCondLst>
                              <p:cond delay="3250"/>
                            </p:stCondLst>
                            <p:childTnLst>
                              <p:par>
                                <p:cTn id="22" presetID="10" presetClass="entr" presetSubtype="0" fill="hold" grpId="0" nodeType="afterEffect">
                                  <p:stCondLst>
                                    <p:cond delay="75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4500"/>
                            </p:stCondLst>
                            <p:childTnLst>
                              <p:par>
                                <p:cTn id="26" presetID="16" presetClass="entr" presetSubtype="21" fill="hold" grpId="0" nodeType="after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par>
                          <p:cTn id="29" fill="hold">
                            <p:stCondLst>
                              <p:cond delay="6000"/>
                            </p:stCondLst>
                            <p:childTnLst>
                              <p:par>
                                <p:cTn id="30" presetID="53" presetClass="entr" presetSubtype="16" fill="hold" grpId="0" nodeType="afterEffect">
                                  <p:stCondLst>
                                    <p:cond delay="125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939" y="491682"/>
            <a:ext cx="3825239" cy="1096049"/>
          </a:xfrm>
        </p:spPr>
        <p:txBody>
          <a:bodyPr>
            <a:normAutofit/>
          </a:bodyPr>
          <a:lstStyle/>
          <a:p>
            <a:r>
              <a:rPr lang="en-US" sz="3200" b="0" dirty="0">
                <a:latin typeface="+mn-lt"/>
              </a:rPr>
              <a:t>Step 10 (continued)</a:t>
            </a:r>
          </a:p>
        </p:txBody>
      </p:sp>
      <p:sp>
        <p:nvSpPr>
          <p:cNvPr id="4" name="TextBox 3"/>
          <p:cNvSpPr txBox="1"/>
          <p:nvPr/>
        </p:nvSpPr>
        <p:spPr>
          <a:xfrm>
            <a:off x="405939" y="1828799"/>
            <a:ext cx="11373196" cy="3046988"/>
          </a:xfrm>
          <a:prstGeom prst="rect">
            <a:avLst/>
          </a:prstGeom>
          <a:noFill/>
        </p:spPr>
        <p:txBody>
          <a:bodyPr wrap="square" rtlCol="0">
            <a:spAutoFit/>
          </a:bodyPr>
          <a:lstStyle/>
          <a:p>
            <a:r>
              <a:rPr lang="en-US" sz="2400" dirty="0"/>
              <a:t>Although we do not require notes to be typed, we prefer that they are as it is the most accessible to our students. If you choose to submit only handwritten notes, they must be legible and pages accurately labeled. </a:t>
            </a:r>
          </a:p>
          <a:p>
            <a:endParaRPr lang="en-US" sz="2400" dirty="0"/>
          </a:p>
          <a:p>
            <a:r>
              <a:rPr lang="en-US" sz="2400" dirty="0"/>
              <a:t>Note uploads are frequently reviewed and if needed, we will ask for them to be typed. If you are unable to type them, we will then have to ask for another volunteer to provide notes for that class. We must ensure that we are providing accessible and sufficient notes to our students. </a:t>
            </a:r>
          </a:p>
        </p:txBody>
      </p:sp>
    </p:spTree>
    <p:extLst>
      <p:ext uri="{BB962C8B-B14F-4D97-AF65-F5344CB8AC3E}">
        <p14:creationId xmlns:p14="http://schemas.microsoft.com/office/powerpoint/2010/main" val="2152296945"/>
      </p:ext>
    </p:extLst>
  </p:cSld>
  <p:clrMapOvr>
    <a:masterClrMapping/>
  </p:clrMapOvr>
  <mc:AlternateContent xmlns:mc="http://schemas.openxmlformats.org/markup-compatibility/2006" xmlns:p14="http://schemas.microsoft.com/office/powerpoint/2010/main">
    <mc:Choice Requires="p14">
      <p:transition spd="slow" p14:dur="2000" advTm="18216"/>
    </mc:Choice>
    <mc:Fallback xmlns="">
      <p:transition spd="slow" advTm="182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1948" y="608061"/>
            <a:ext cx="9601196"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Step 11</a:t>
            </a:r>
          </a:p>
        </p:txBody>
      </p:sp>
      <p:sp>
        <p:nvSpPr>
          <p:cNvPr id="4" name="TextBox 3"/>
          <p:cNvSpPr txBox="1"/>
          <p:nvPr/>
        </p:nvSpPr>
        <p:spPr>
          <a:xfrm>
            <a:off x="671948" y="1714500"/>
            <a:ext cx="10807403" cy="3046988"/>
          </a:xfrm>
          <a:prstGeom prst="rect">
            <a:avLst/>
          </a:prstGeom>
          <a:noFill/>
        </p:spPr>
        <p:txBody>
          <a:bodyPr wrap="square" rtlCol="0">
            <a:spAutoFit/>
          </a:bodyPr>
          <a:lstStyle/>
          <a:p>
            <a:r>
              <a:rPr lang="en-US" sz="2400" dirty="0"/>
              <a:t>Once you are signed up and matched to a class, you’ll be added to the Volunteer Notetaker Canvas site where </a:t>
            </a:r>
            <a:r>
              <a:rPr lang="en-US" sz="2400" dirty="0">
                <a:cs typeface="Arial" panose="020B0604020202020204" pitchFamily="34" charset="0"/>
              </a:rPr>
              <a:t>you can access and complete all modules that are required for the stipend as well as</a:t>
            </a:r>
            <a:r>
              <a:rPr lang="en-US" sz="2400" dirty="0"/>
              <a:t>, read any announcements and review other information regarding the Volunteer Notetaker Program. </a:t>
            </a:r>
          </a:p>
          <a:p>
            <a:endParaRPr lang="en-US" sz="2400" dirty="0"/>
          </a:p>
          <a:p>
            <a:r>
              <a:rPr lang="en-US" sz="2400" dirty="0"/>
              <a:t>This tutorial is one of the required modules so be sure to sign off in Canvas that you completed it. </a:t>
            </a:r>
          </a:p>
          <a:p>
            <a:endParaRPr lang="en-US" sz="2400" dirty="0"/>
          </a:p>
        </p:txBody>
      </p:sp>
    </p:spTree>
    <p:extLst>
      <p:ext uri="{BB962C8B-B14F-4D97-AF65-F5344CB8AC3E}">
        <p14:creationId xmlns:p14="http://schemas.microsoft.com/office/powerpoint/2010/main" val="3041414511"/>
      </p:ext>
    </p:extLst>
  </p:cSld>
  <p:clrMapOvr>
    <a:masterClrMapping/>
  </p:clrMapOvr>
  <mc:AlternateContent xmlns:mc="http://schemas.openxmlformats.org/markup-compatibility/2006" xmlns:p14="http://schemas.microsoft.com/office/powerpoint/2010/main">
    <mc:Choice Requires="p14">
      <p:transition spd="slow" p14:dur="2000" advTm="9708"/>
    </mc:Choice>
    <mc:Fallback xmlns="">
      <p:transition spd="slow" advTm="97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Canvas Modules</a:t>
            </a:r>
          </a:p>
        </p:txBody>
      </p:sp>
      <p:sp>
        <p:nvSpPr>
          <p:cNvPr id="3" name="TextBox 2"/>
          <p:cNvSpPr txBox="1"/>
          <p:nvPr/>
        </p:nvSpPr>
        <p:spPr>
          <a:xfrm>
            <a:off x="1460733" y="1976020"/>
            <a:ext cx="9270534" cy="2554545"/>
          </a:xfrm>
          <a:prstGeom prst="rect">
            <a:avLst/>
          </a:prstGeom>
          <a:noFill/>
        </p:spPr>
        <p:txBody>
          <a:bodyPr wrap="square" rtlCol="0">
            <a:spAutoFit/>
          </a:bodyPr>
          <a:lstStyle/>
          <a:p>
            <a:r>
              <a:rPr lang="en-US" sz="2000" dirty="0"/>
              <a:t>As part of being eligible for the stipends, not only are you required to provide consistent and sufficient notes, but you are expected to complete modules within the Notetaking Assistance Canvas page. </a:t>
            </a:r>
          </a:p>
          <a:p>
            <a:endParaRPr lang="en-US" sz="2000" dirty="0"/>
          </a:p>
          <a:p>
            <a:r>
              <a:rPr lang="en-US" sz="2000" dirty="0"/>
              <a:t>You will receive an email notification with an invitation to the Notetaking Assistance Program Canvas site once you’ve been assigned as a Notetaker. This is where all modules will be for you to complete and sign off on for verification of completion.  </a:t>
            </a:r>
          </a:p>
        </p:txBody>
      </p:sp>
    </p:spTree>
    <p:extLst>
      <p:ext uri="{BB962C8B-B14F-4D97-AF65-F5344CB8AC3E}">
        <p14:creationId xmlns:p14="http://schemas.microsoft.com/office/powerpoint/2010/main" val="967270286"/>
      </p:ext>
    </p:extLst>
  </p:cSld>
  <p:clrMapOvr>
    <a:masterClrMapping/>
  </p:clrMapOvr>
  <mc:AlternateContent xmlns:mc="http://schemas.openxmlformats.org/markup-compatibility/2006" xmlns:p14="http://schemas.microsoft.com/office/powerpoint/2010/main">
    <mc:Choice Requires="p14">
      <p:transition spd="slow" p14:dur="2000" advTm="1504"/>
    </mc:Choice>
    <mc:Fallback xmlns="">
      <p:transition spd="slow" advTm="150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70461" y="280390"/>
            <a:ext cx="9601196" cy="663788"/>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Notetaker Stipends</a:t>
            </a:r>
          </a:p>
        </p:txBody>
      </p:sp>
      <p:sp>
        <p:nvSpPr>
          <p:cNvPr id="4" name="TextBox 3"/>
          <p:cNvSpPr txBox="1"/>
          <p:nvPr/>
        </p:nvSpPr>
        <p:spPr>
          <a:xfrm>
            <a:off x="419450" y="3055077"/>
            <a:ext cx="7759815" cy="2769989"/>
          </a:xfrm>
          <a:prstGeom prst="rect">
            <a:avLst/>
          </a:prstGeom>
          <a:noFill/>
        </p:spPr>
        <p:txBody>
          <a:bodyPr wrap="square" rtlCol="0">
            <a:spAutoFit/>
          </a:bodyPr>
          <a:lstStyle/>
          <a:p>
            <a:pPr algn="ctr"/>
            <a:endParaRPr lang="en-US" sz="1200" b="1" dirty="0">
              <a:solidFill>
                <a:srgbClr val="0070C0"/>
              </a:solidFill>
            </a:endParaRPr>
          </a:p>
          <a:p>
            <a:pPr>
              <a:lnSpc>
                <a:spcPct val="200000"/>
              </a:lnSpc>
            </a:pPr>
            <a:r>
              <a:rPr lang="en-US" b="1" u="sng" dirty="0">
                <a:solidFill>
                  <a:srgbClr val="0070C0"/>
                </a:solidFill>
              </a:rPr>
              <a:t>$75 Stipend (1 class) &amp; $100 (2+ classes):</a:t>
            </a:r>
            <a:endParaRPr lang="en-US" u="sng" dirty="0">
              <a:solidFill>
                <a:srgbClr val="0070C0"/>
              </a:solidFill>
            </a:endParaRPr>
          </a:p>
          <a:p>
            <a:pPr marL="285750" indent="-285750">
              <a:buFont typeface="Arial" panose="020B0604020202020204" pitchFamily="34" charset="0"/>
              <a:buChar char="•"/>
            </a:pPr>
            <a:r>
              <a:rPr lang="en-US" dirty="0">
                <a:solidFill>
                  <a:schemeClr val="bg1">
                    <a:lumMod val="75000"/>
                    <a:lumOff val="25000"/>
                  </a:schemeClr>
                </a:solidFill>
              </a:rPr>
              <a:t>Complete and sign off on all modules by the deadline date.</a:t>
            </a:r>
          </a:p>
          <a:p>
            <a:pPr marL="285750" indent="-285750">
              <a:buFont typeface="Arial" panose="020B0604020202020204" pitchFamily="34" charset="0"/>
              <a:buChar char="•"/>
            </a:pPr>
            <a:r>
              <a:rPr lang="en-US" dirty="0">
                <a:solidFill>
                  <a:schemeClr val="bg1">
                    <a:lumMod val="75000"/>
                    <a:lumOff val="25000"/>
                  </a:schemeClr>
                </a:solidFill>
              </a:rPr>
              <a:t>Notes must be uploaded within 1-2 business days of the class period unless otherwise discussed with the Accommodations Coordinator.</a:t>
            </a:r>
          </a:p>
          <a:p>
            <a:pPr marL="285750" indent="-285750">
              <a:buFont typeface="Arial" panose="020B0604020202020204" pitchFamily="34" charset="0"/>
              <a:buChar char="•"/>
            </a:pPr>
            <a:r>
              <a:rPr lang="en-US" dirty="0">
                <a:solidFill>
                  <a:schemeClr val="bg1">
                    <a:lumMod val="75000"/>
                    <a:lumOff val="25000"/>
                  </a:schemeClr>
                </a:solidFill>
              </a:rPr>
              <a:t>Notes must be legible and in a format accepted by the student.</a:t>
            </a:r>
          </a:p>
          <a:p>
            <a:pPr marL="171450" indent="-171450">
              <a:buFont typeface="Arial" panose="020B0604020202020204" pitchFamily="34" charset="0"/>
              <a:buChar char="•"/>
            </a:pPr>
            <a:endParaRPr lang="en-US" sz="1400" dirty="0">
              <a:solidFill>
                <a:schemeClr val="bg1"/>
              </a:solidFill>
            </a:endParaRPr>
          </a:p>
          <a:p>
            <a:endParaRPr lang="en-US" sz="1200" dirty="0">
              <a:solidFill>
                <a:schemeClr val="accent5">
                  <a:lumMod val="75000"/>
                </a:schemeClr>
              </a:solidFill>
            </a:endParaRPr>
          </a:p>
          <a:p>
            <a:pPr algn="ctr"/>
            <a:endParaRPr lang="en-US" sz="1400" dirty="0"/>
          </a:p>
          <a:p>
            <a:pPr algn="ctr"/>
            <a:endParaRPr lang="en-US" sz="1400" dirty="0"/>
          </a:p>
        </p:txBody>
      </p:sp>
      <p:sp>
        <p:nvSpPr>
          <p:cNvPr id="5" name="Rectangle 4"/>
          <p:cNvSpPr/>
          <p:nvPr/>
        </p:nvSpPr>
        <p:spPr>
          <a:xfrm>
            <a:off x="1142085" y="1116085"/>
            <a:ext cx="9857948" cy="1938992"/>
          </a:xfrm>
          <a:prstGeom prst="rect">
            <a:avLst/>
          </a:prstGeom>
        </p:spPr>
        <p:txBody>
          <a:bodyPr wrap="square">
            <a:spAutoFit/>
          </a:bodyPr>
          <a:lstStyle/>
          <a:p>
            <a:pPr algn="ctr"/>
            <a:r>
              <a:rPr lang="en-US" sz="2000" dirty="0"/>
              <a:t>Below are the stipend amounts and the requirements. </a:t>
            </a:r>
          </a:p>
          <a:p>
            <a:pPr algn="ctr"/>
            <a:r>
              <a:rPr lang="en-US" sz="2000" dirty="0"/>
              <a:t>Once determined eligible, you will receive an email from the Student Affairs Business Office with instruction on what needs to be provided for your stipend deposit. </a:t>
            </a:r>
          </a:p>
          <a:p>
            <a:pPr algn="ctr"/>
            <a:endParaRPr lang="en-US" sz="2000" dirty="0"/>
          </a:p>
          <a:p>
            <a:pPr algn="ctr"/>
            <a:r>
              <a:rPr lang="en-US" sz="2000" dirty="0"/>
              <a:t>Stipends are sent out after the end of the semester and will either be mailed or direct deposited into your bank account. </a:t>
            </a:r>
          </a:p>
        </p:txBody>
      </p:sp>
      <p:sp>
        <p:nvSpPr>
          <p:cNvPr id="2" name="Rectangle 1"/>
          <p:cNvSpPr/>
          <p:nvPr/>
        </p:nvSpPr>
        <p:spPr>
          <a:xfrm>
            <a:off x="8073654" y="4742189"/>
            <a:ext cx="3872269" cy="830997"/>
          </a:xfrm>
          <a:prstGeom prst="rect">
            <a:avLst/>
          </a:prstGeom>
        </p:spPr>
        <p:txBody>
          <a:bodyPr wrap="square">
            <a:spAutoFit/>
          </a:bodyPr>
          <a:lstStyle/>
          <a:p>
            <a:pPr algn="ctr"/>
            <a:r>
              <a:rPr lang="en-US" sz="1600" b="1" dirty="0">
                <a:solidFill>
                  <a:srgbClr val="C00000"/>
                </a:solidFill>
              </a:rPr>
              <a:t>**Please note; stipends are based on the total number of courses notes were taken for, </a:t>
            </a:r>
            <a:r>
              <a:rPr lang="en-US" sz="1600" b="1" u="sng" dirty="0">
                <a:solidFill>
                  <a:srgbClr val="C00000"/>
                </a:solidFill>
              </a:rPr>
              <a:t>not</a:t>
            </a:r>
            <a:r>
              <a:rPr lang="en-US" sz="1600" b="1" dirty="0">
                <a:solidFill>
                  <a:srgbClr val="C00000"/>
                </a:solidFill>
              </a:rPr>
              <a:t> per course.** </a:t>
            </a:r>
          </a:p>
        </p:txBody>
      </p:sp>
    </p:spTree>
    <p:extLst>
      <p:ext uri="{BB962C8B-B14F-4D97-AF65-F5344CB8AC3E}">
        <p14:creationId xmlns:p14="http://schemas.microsoft.com/office/powerpoint/2010/main" val="2021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42"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4" name="Rectangle 3"/>
          <p:cNvSpPr/>
          <p:nvPr/>
        </p:nvSpPr>
        <p:spPr>
          <a:xfrm>
            <a:off x="1134947" y="2712456"/>
            <a:ext cx="9922106" cy="1200329"/>
          </a:xfrm>
          <a:prstGeom prst="rect">
            <a:avLst/>
          </a:prstGeom>
        </p:spPr>
        <p:txBody>
          <a:bodyPr wrap="square">
            <a:spAutoFit/>
          </a:bodyPr>
          <a:lstStyle/>
          <a:p>
            <a:pPr algn="ctr"/>
            <a:r>
              <a:rPr lang="en-US" sz="2400" dirty="0"/>
              <a:t>Should you have any questions about the Volunteer Notetaker Program, </a:t>
            </a:r>
          </a:p>
          <a:p>
            <a:pPr algn="ctr"/>
            <a:r>
              <a:rPr lang="en-US" sz="2400" dirty="0"/>
              <a:t>please feel free to contact the Accommodations Coordinator by email at </a:t>
            </a:r>
            <a:r>
              <a:rPr lang="en-US" sz="2400" dirty="0">
                <a:solidFill>
                  <a:srgbClr val="0070C0"/>
                </a:solidFill>
                <a:hlinkClick r:id="rId2"/>
              </a:rPr>
              <a:t>mudcnotes@missouri.edu</a:t>
            </a:r>
            <a:r>
              <a:rPr lang="en-US" sz="2400" dirty="0">
                <a:solidFill>
                  <a:srgbClr val="0070C0"/>
                </a:solidFill>
              </a:rPr>
              <a:t> </a:t>
            </a:r>
            <a:r>
              <a:rPr lang="en-US" sz="2400" dirty="0">
                <a:solidFill>
                  <a:schemeClr val="bg1"/>
                </a:solidFill>
              </a:rPr>
              <a:t>or call (573) 882-4696.</a:t>
            </a:r>
          </a:p>
        </p:txBody>
      </p:sp>
    </p:spTree>
    <p:extLst>
      <p:ext uri="{BB962C8B-B14F-4D97-AF65-F5344CB8AC3E}">
        <p14:creationId xmlns:p14="http://schemas.microsoft.com/office/powerpoint/2010/main" val="283241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par>
                          <p:cTn id="7" fill="hold">
                            <p:stCondLst>
                              <p:cond delay="2000"/>
                            </p:stCondLst>
                            <p:childTnLst>
                              <p:par>
                                <p:cTn id="8" presetID="21" presetClass="entr" presetSubtype="1" fill="hold" grpId="0" nodeType="after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5747"/>
            <a:ext cx="10515600" cy="828408"/>
          </a:xfrm>
        </p:spPr>
        <p:txBody>
          <a:bodyPr>
            <a:normAutofit fontScale="90000"/>
          </a:bodyPr>
          <a:lstStyle/>
          <a:p>
            <a:pPr algn="l"/>
            <a:r>
              <a:rPr lang="en-US" sz="5400" dirty="0"/>
              <a:t>Thank You!</a:t>
            </a:r>
          </a:p>
        </p:txBody>
      </p:sp>
      <p:sp>
        <p:nvSpPr>
          <p:cNvPr id="3" name="Content Placeholder 2"/>
          <p:cNvSpPr>
            <a:spLocks noGrp="1"/>
          </p:cNvSpPr>
          <p:nvPr>
            <p:ph idx="1"/>
          </p:nvPr>
        </p:nvSpPr>
        <p:spPr>
          <a:xfrm>
            <a:off x="838200" y="2398991"/>
            <a:ext cx="10699865" cy="1832187"/>
          </a:xfrm>
        </p:spPr>
        <p:txBody>
          <a:bodyPr>
            <a:normAutofit/>
          </a:bodyPr>
          <a:lstStyle/>
          <a:p>
            <a:pPr marL="0" indent="0">
              <a:buNone/>
            </a:pPr>
            <a:r>
              <a:rPr lang="en-US" dirty="0">
                <a:cs typeface="Arial" panose="020B0604020202020204" pitchFamily="34" charset="0"/>
              </a:rPr>
              <a:t>First off, we would like to say thank you for volunteering to be a peer notetaker. You are helping to ensure equal access for students with disabilities, making it possible for them to participate fully in their education. </a:t>
            </a:r>
          </a:p>
        </p:txBody>
      </p:sp>
    </p:spTree>
    <p:extLst>
      <p:ext uri="{BB962C8B-B14F-4D97-AF65-F5344CB8AC3E}">
        <p14:creationId xmlns:p14="http://schemas.microsoft.com/office/powerpoint/2010/main" val="2530127543"/>
      </p:ext>
    </p:extLst>
  </p:cSld>
  <p:clrMapOvr>
    <a:masterClrMapping/>
  </p:clrMapOvr>
  <mc:AlternateContent xmlns:mc="http://schemas.openxmlformats.org/markup-compatibility/2006" xmlns:p14="http://schemas.microsoft.com/office/powerpoint/2010/main">
    <mc:Choice Requires="p14">
      <p:transition spd="slow" p14:dur="2000" advTm="6501"/>
    </mc:Choice>
    <mc:Fallback xmlns="">
      <p:transition spd="slow" advTm="6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95402" y="1645921"/>
            <a:ext cx="9601196"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dirty="0"/>
          </a:p>
        </p:txBody>
      </p:sp>
      <p:sp>
        <p:nvSpPr>
          <p:cNvPr id="4" name="Title 1"/>
          <p:cNvSpPr txBox="1">
            <a:spLocks/>
          </p:cNvSpPr>
          <p:nvPr/>
        </p:nvSpPr>
        <p:spPr>
          <a:xfrm>
            <a:off x="6977313" y="1579404"/>
            <a:ext cx="4894730" cy="3358356"/>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dirty="0"/>
              <a:t>Go to the </a:t>
            </a:r>
            <a:r>
              <a:rPr lang="en-US" sz="2400" dirty="0">
                <a:solidFill>
                  <a:srgbClr val="0070C0"/>
                </a:solidFill>
                <a:hlinkClick r:id="rId2">
                  <a:extLst>
                    <a:ext uri="{A12FA001-AC4F-418D-AE19-62706E023703}">
                      <ahyp:hlinkClr xmlns:ahyp="http://schemas.microsoft.com/office/drawing/2018/hyperlinkcolor" val="tx"/>
                    </a:ext>
                  </a:extLst>
                </a:hlinkClick>
              </a:rPr>
              <a:t>Disability Center website </a:t>
            </a:r>
            <a:r>
              <a:rPr lang="en-US" sz="2400" dirty="0"/>
              <a:t>&amp; click on the ‘Notetaker Sign In’ button. </a:t>
            </a:r>
          </a:p>
          <a:p>
            <a:pPr algn="l"/>
            <a:endParaRPr lang="en-US" sz="2400" dirty="0"/>
          </a:p>
          <a:p>
            <a:pPr algn="l"/>
            <a:r>
              <a:rPr lang="en-US" sz="2400" dirty="0">
                <a:latin typeface="Arial" panose="020B0604020202020204" pitchFamily="34" charset="0"/>
                <a:cs typeface="Arial" panose="020B0604020202020204" pitchFamily="34" charset="0"/>
              </a:rPr>
              <a:t>You will be asked to login using your MU </a:t>
            </a:r>
            <a:r>
              <a:rPr lang="en-US" sz="2400" dirty="0" err="1">
                <a:latin typeface="Arial" panose="020B0604020202020204" pitchFamily="34" charset="0"/>
                <a:cs typeface="Arial" panose="020B0604020202020204" pitchFamily="34" charset="0"/>
              </a:rPr>
              <a:t>Pawprint</a:t>
            </a:r>
            <a:r>
              <a:rPr lang="en-US" sz="2400" dirty="0">
                <a:latin typeface="Arial" panose="020B0604020202020204" pitchFamily="34" charset="0"/>
                <a:cs typeface="Arial" panose="020B0604020202020204" pitchFamily="34" charset="0"/>
              </a:rPr>
              <a:t> and password.</a:t>
            </a:r>
          </a:p>
          <a:p>
            <a:pPr algn="l"/>
            <a:endParaRPr lang="en-US" sz="24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53" y="562443"/>
            <a:ext cx="6260202" cy="5070764"/>
          </a:xfrm>
          <a:prstGeom prst="rect">
            <a:avLst/>
          </a:prstGeom>
        </p:spPr>
      </p:pic>
      <p:sp>
        <p:nvSpPr>
          <p:cNvPr id="9" name="Right Arrow 8"/>
          <p:cNvSpPr/>
          <p:nvPr/>
        </p:nvSpPr>
        <p:spPr>
          <a:xfrm rot="10800000">
            <a:off x="4110521" y="4767262"/>
            <a:ext cx="1172218" cy="5391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0" name="Title 1"/>
          <p:cNvSpPr txBox="1">
            <a:spLocks/>
          </p:cNvSpPr>
          <p:nvPr/>
        </p:nvSpPr>
        <p:spPr>
          <a:xfrm>
            <a:off x="7714211" y="230549"/>
            <a:ext cx="2369126"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t>Step 1</a:t>
            </a:r>
            <a:endParaRPr lang="en-US" dirty="0"/>
          </a:p>
        </p:txBody>
      </p:sp>
    </p:spTree>
    <p:extLst>
      <p:ext uri="{BB962C8B-B14F-4D97-AF65-F5344CB8AC3E}">
        <p14:creationId xmlns:p14="http://schemas.microsoft.com/office/powerpoint/2010/main" val="300707165"/>
      </p:ext>
    </p:extLst>
  </p:cSld>
  <p:clrMapOvr>
    <a:masterClrMapping/>
  </p:clrMapOvr>
  <mc:AlternateContent xmlns:mc="http://schemas.openxmlformats.org/markup-compatibility/2006" xmlns:p14="http://schemas.microsoft.com/office/powerpoint/2010/main">
    <mc:Choice Requires="p14">
      <p:transition spd="slow" p14:dur="2000" advTm="10085"/>
    </mc:Choice>
    <mc:Fallback xmlns="">
      <p:transition spd="slow" advTm="100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526" y="3300228"/>
            <a:ext cx="4397433" cy="1124125"/>
          </a:xfrm>
        </p:spPr>
        <p:txBody>
          <a:bodyPr>
            <a:noAutofit/>
          </a:bodyPr>
          <a:lstStyle/>
          <a:p>
            <a:r>
              <a:rPr lang="en-US" sz="2400" dirty="0">
                <a:latin typeface="+mj-lt"/>
              </a:rPr>
              <a:t>Click on “SIGN UP AS A NOTETAKER”.</a:t>
            </a:r>
            <a:br>
              <a:rPr lang="en-US" sz="2400" dirty="0"/>
            </a:br>
            <a:endParaRPr lang="en-US" sz="2400" dirty="0"/>
          </a:p>
        </p:txBody>
      </p:sp>
      <p:pic>
        <p:nvPicPr>
          <p:cNvPr id="4" name="Picture 3" descr="image of myaccess home screen"/>
          <p:cNvPicPr/>
          <p:nvPr/>
        </p:nvPicPr>
        <p:blipFill rotWithShape="1">
          <a:blip r:embed="rId2"/>
          <a:srcRect l="17134" t="10748" r="18999" b="22827"/>
          <a:stretch/>
        </p:blipFill>
        <p:spPr>
          <a:xfrm>
            <a:off x="235041" y="462638"/>
            <a:ext cx="6356952" cy="4541623"/>
          </a:xfrm>
          <a:prstGeom prst="rect">
            <a:avLst/>
          </a:prstGeom>
        </p:spPr>
      </p:pic>
      <p:sp>
        <p:nvSpPr>
          <p:cNvPr id="6" name="Rectangle 5"/>
          <p:cNvSpPr/>
          <p:nvPr/>
        </p:nvSpPr>
        <p:spPr>
          <a:xfrm>
            <a:off x="7273036" y="1639047"/>
            <a:ext cx="4650089" cy="1015663"/>
          </a:xfrm>
          <a:prstGeom prst="rect">
            <a:avLst/>
          </a:prstGeom>
        </p:spPr>
        <p:txBody>
          <a:bodyPr wrap="square">
            <a:spAutoFit/>
          </a:bodyPr>
          <a:lstStyle/>
          <a:p>
            <a:pPr algn="ctr"/>
            <a:r>
              <a:rPr lang="en-US" sz="2000" dirty="0"/>
              <a:t>*If you have been a notetaker before and already have an account established, you can skip to slide 7. </a:t>
            </a:r>
          </a:p>
        </p:txBody>
      </p:sp>
      <p:sp>
        <p:nvSpPr>
          <p:cNvPr id="7" name="Left Arrow 6"/>
          <p:cNvSpPr/>
          <p:nvPr/>
        </p:nvSpPr>
        <p:spPr>
          <a:xfrm rot="1737983">
            <a:off x="6031713" y="2857542"/>
            <a:ext cx="1587317" cy="53201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itle 1"/>
          <p:cNvSpPr txBox="1">
            <a:spLocks/>
          </p:cNvSpPr>
          <p:nvPr/>
        </p:nvSpPr>
        <p:spPr>
          <a:xfrm>
            <a:off x="8705157" y="537400"/>
            <a:ext cx="1785849"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a:t>Step 2</a:t>
            </a:r>
          </a:p>
        </p:txBody>
      </p:sp>
    </p:spTree>
    <p:extLst>
      <p:ext uri="{BB962C8B-B14F-4D97-AF65-F5344CB8AC3E}">
        <p14:creationId xmlns:p14="http://schemas.microsoft.com/office/powerpoint/2010/main" val="1284943522"/>
      </p:ext>
    </p:extLst>
  </p:cSld>
  <p:clrMapOvr>
    <a:masterClrMapping/>
  </p:clrMapOvr>
  <mc:AlternateContent xmlns:mc="http://schemas.openxmlformats.org/markup-compatibility/2006" xmlns:p14="http://schemas.microsoft.com/office/powerpoint/2010/main">
    <mc:Choice Requires="p14">
      <p:transition spd="slow" p14:dur="2000" advTm="10357"/>
    </mc:Choice>
    <mc:Fallback xmlns="">
      <p:transition spd="slow" advTm="103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par>
                                <p:cTn id="10" presetID="16" presetClass="entr" presetSubtype="21"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50333" y="3270904"/>
            <a:ext cx="2600496" cy="769082"/>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dirty="0"/>
          </a:p>
        </p:txBody>
      </p:sp>
      <p:sp>
        <p:nvSpPr>
          <p:cNvPr id="6" name="Title 1"/>
          <p:cNvSpPr>
            <a:spLocks noGrp="1"/>
          </p:cNvSpPr>
          <p:nvPr>
            <p:ph type="title"/>
          </p:nvPr>
        </p:nvSpPr>
        <p:spPr>
          <a:xfrm>
            <a:off x="5793970" y="1263535"/>
            <a:ext cx="5702531" cy="3882043"/>
          </a:xfrm>
        </p:spPr>
        <p:txBody>
          <a:bodyPr>
            <a:noAutofit/>
          </a:bodyPr>
          <a:lstStyle/>
          <a:p>
            <a:r>
              <a:rPr lang="en-US" sz="2000" b="0" dirty="0">
                <a:latin typeface="+mn-lt"/>
              </a:rPr>
              <a:t>Read the Eligibility Requirements and then enter in the following:</a:t>
            </a:r>
            <a:br>
              <a:rPr lang="en-US" sz="2000" b="0" dirty="0">
                <a:latin typeface="+mn-lt"/>
              </a:rPr>
            </a:br>
            <a:br>
              <a:rPr lang="en-US" sz="2000" b="0" dirty="0">
                <a:latin typeface="+mn-lt"/>
              </a:rPr>
            </a:br>
            <a:r>
              <a:rPr lang="en-US" sz="2000" b="0" dirty="0">
                <a:latin typeface="+mn-lt"/>
              </a:rPr>
              <a:t>-School ID#</a:t>
            </a:r>
            <a:br>
              <a:rPr lang="en-US" sz="2000" b="0" dirty="0">
                <a:latin typeface="+mn-lt"/>
              </a:rPr>
            </a:br>
            <a:r>
              <a:rPr lang="en-US" sz="2000" b="0" dirty="0">
                <a:latin typeface="+mn-lt"/>
              </a:rPr>
              <a:t>-Username (Pawprint)</a:t>
            </a:r>
            <a:br>
              <a:rPr lang="en-US" sz="2000" b="0" dirty="0">
                <a:latin typeface="+mn-lt"/>
              </a:rPr>
            </a:br>
            <a:r>
              <a:rPr lang="en-US" sz="2000" b="0" dirty="0">
                <a:latin typeface="+mn-lt"/>
              </a:rPr>
              <a:t>-Mizzou Email Address</a:t>
            </a:r>
            <a:br>
              <a:rPr lang="en-US" sz="2000" b="0" dirty="0">
                <a:latin typeface="+mn-lt"/>
              </a:rPr>
            </a:br>
            <a:br>
              <a:rPr lang="en-US" sz="2000" b="0" dirty="0">
                <a:latin typeface="+mn-lt"/>
              </a:rPr>
            </a:br>
            <a:r>
              <a:rPr lang="en-US" sz="2000" b="0" dirty="0">
                <a:latin typeface="+mn-lt"/>
              </a:rPr>
              <a:t>Then type the series of letters and numbers shown in the </a:t>
            </a:r>
            <a:r>
              <a:rPr lang="en-US" sz="2000" b="0" dirty="0" err="1">
                <a:latin typeface="+mn-lt"/>
              </a:rPr>
              <a:t>reCAPTCHA</a:t>
            </a:r>
            <a:r>
              <a:rPr lang="en-US" sz="2000" b="0" dirty="0">
                <a:latin typeface="+mn-lt"/>
              </a:rPr>
              <a:t> section and click “Continue to Step 2”.</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18" y="675701"/>
            <a:ext cx="4897422" cy="5015182"/>
          </a:xfrm>
          <a:prstGeom prst="rect">
            <a:avLst/>
          </a:prstGeom>
        </p:spPr>
      </p:pic>
      <p:sp>
        <p:nvSpPr>
          <p:cNvPr id="8" name="Title 1"/>
          <p:cNvSpPr txBox="1">
            <a:spLocks/>
          </p:cNvSpPr>
          <p:nvPr/>
        </p:nvSpPr>
        <p:spPr>
          <a:xfrm>
            <a:off x="7150333" y="524933"/>
            <a:ext cx="2076794"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a:t>Step 3</a:t>
            </a:r>
          </a:p>
        </p:txBody>
      </p:sp>
    </p:spTree>
    <p:extLst>
      <p:ext uri="{BB962C8B-B14F-4D97-AF65-F5344CB8AC3E}">
        <p14:creationId xmlns:p14="http://schemas.microsoft.com/office/powerpoint/2010/main" val="1802013012"/>
      </p:ext>
    </p:extLst>
  </p:cSld>
  <p:clrMapOvr>
    <a:masterClrMapping/>
  </p:clrMapOvr>
  <mc:AlternateContent xmlns:mc="http://schemas.openxmlformats.org/markup-compatibility/2006" xmlns:p14="http://schemas.microsoft.com/office/powerpoint/2010/main">
    <mc:Choice Requires="p14">
      <p:transition spd="slow" p14:dur="2000" advTm="10182"/>
    </mc:Choice>
    <mc:Fallback xmlns="">
      <p:transition spd="slow" advTm="101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846523" y="441806"/>
            <a:ext cx="1877289"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a:t>Step 4</a:t>
            </a:r>
          </a:p>
        </p:txBody>
      </p:sp>
      <p:sp>
        <p:nvSpPr>
          <p:cNvPr id="5" name="Title 1"/>
          <p:cNvSpPr txBox="1">
            <a:spLocks/>
          </p:cNvSpPr>
          <p:nvPr/>
        </p:nvSpPr>
        <p:spPr>
          <a:xfrm>
            <a:off x="6179125" y="1811960"/>
            <a:ext cx="5949143" cy="286135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dirty="0"/>
              <a:t>Fill out the information within your Notetaker Application and click “Register as a Notetaker” when finished. </a:t>
            </a:r>
          </a:p>
          <a:p>
            <a:pPr algn="l"/>
            <a:endParaRPr lang="en-US" sz="1800" dirty="0"/>
          </a:p>
          <a:p>
            <a:pPr algn="l"/>
            <a:r>
              <a:rPr lang="en-US" sz="1800" dirty="0"/>
              <a:t>You’ll want to have the Course Registration Number for your class(</a:t>
            </a:r>
            <a:r>
              <a:rPr lang="en-US" sz="1800" dirty="0" err="1"/>
              <a:t>es</a:t>
            </a:r>
            <a:r>
              <a:rPr lang="en-US" sz="1800" dirty="0"/>
              <a:t>) that you wish to provide notes for. The next slide will show you how to obtain those CRNs. </a:t>
            </a:r>
          </a:p>
          <a:p>
            <a:pPr algn="l"/>
            <a:endParaRPr lang="en-US" sz="2400" dirty="0"/>
          </a:p>
        </p:txBody>
      </p:sp>
      <p:sp>
        <p:nvSpPr>
          <p:cNvPr id="7" name="Rectangle 6"/>
          <p:cNvSpPr/>
          <p:nvPr/>
        </p:nvSpPr>
        <p:spPr>
          <a:xfrm>
            <a:off x="2062942" y="4660667"/>
            <a:ext cx="944879" cy="110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24" y="361412"/>
            <a:ext cx="4832096" cy="5303520"/>
          </a:xfrm>
          <a:prstGeom prst="rect">
            <a:avLst/>
          </a:prstGeom>
        </p:spPr>
      </p:pic>
      <p:sp>
        <p:nvSpPr>
          <p:cNvPr id="13" name="Left Arrow 12"/>
          <p:cNvSpPr/>
          <p:nvPr/>
        </p:nvSpPr>
        <p:spPr>
          <a:xfrm>
            <a:off x="4771711" y="1500409"/>
            <a:ext cx="1221971" cy="6483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p:cNvSpPr/>
          <p:nvPr/>
        </p:nvSpPr>
        <p:spPr>
          <a:xfrm>
            <a:off x="3386050" y="5872094"/>
            <a:ext cx="1221971" cy="413559"/>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6" name="Left Arrow 15"/>
          <p:cNvSpPr/>
          <p:nvPr/>
        </p:nvSpPr>
        <p:spPr>
          <a:xfrm>
            <a:off x="4957154" y="4336470"/>
            <a:ext cx="1221971" cy="64839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976555"/>
      </p:ext>
    </p:extLst>
  </p:cSld>
  <p:clrMapOvr>
    <a:masterClrMapping/>
  </p:clrMapOvr>
  <mc:AlternateContent xmlns:mc="http://schemas.openxmlformats.org/markup-compatibility/2006" xmlns:p14="http://schemas.microsoft.com/office/powerpoint/2010/main">
    <mc:Choice Requires="p14">
      <p:transition spd="slow" p14:dur="2000" advTm="12650"/>
    </mc:Choice>
    <mc:Fallback xmlns="">
      <p:transition spd="slow" advTm="12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500"/>
                            </p:stCondLst>
                            <p:childTnLst>
                              <p:par>
                                <p:cTn id="13" presetID="42" presetClass="entr" presetSubtype="0"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6" presetClass="entr" presetSubtype="16" fill="hold" grpId="0" nodeType="after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67A64C-BC4B-498B-86DB-7DB0A09AD997}"/>
              </a:ext>
            </a:extLst>
          </p:cNvPr>
          <p:cNvPicPr>
            <a:picLocks noChangeAspect="1"/>
          </p:cNvPicPr>
          <p:nvPr/>
        </p:nvPicPr>
        <p:blipFill>
          <a:blip r:embed="rId2"/>
          <a:stretch>
            <a:fillRect/>
          </a:stretch>
        </p:blipFill>
        <p:spPr>
          <a:xfrm>
            <a:off x="264349" y="660473"/>
            <a:ext cx="6227667" cy="4905681"/>
          </a:xfrm>
          <a:prstGeom prst="rect">
            <a:avLst/>
          </a:prstGeom>
        </p:spPr>
      </p:pic>
      <p:sp>
        <p:nvSpPr>
          <p:cNvPr id="3" name="Title 1"/>
          <p:cNvSpPr txBox="1">
            <a:spLocks/>
          </p:cNvSpPr>
          <p:nvPr/>
        </p:nvSpPr>
        <p:spPr>
          <a:xfrm>
            <a:off x="8018662" y="882379"/>
            <a:ext cx="1677783"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a:t>Step 5</a:t>
            </a:r>
          </a:p>
        </p:txBody>
      </p:sp>
      <p:sp>
        <p:nvSpPr>
          <p:cNvPr id="5" name="Rectangle 4"/>
          <p:cNvSpPr/>
          <p:nvPr/>
        </p:nvSpPr>
        <p:spPr>
          <a:xfrm>
            <a:off x="6692751" y="2025344"/>
            <a:ext cx="5167618" cy="2585323"/>
          </a:xfrm>
          <a:prstGeom prst="rect">
            <a:avLst/>
          </a:prstGeom>
        </p:spPr>
        <p:txBody>
          <a:bodyPr wrap="square">
            <a:spAutoFit/>
          </a:bodyPr>
          <a:lstStyle/>
          <a:p>
            <a:r>
              <a:rPr lang="en-US" dirty="0"/>
              <a:t>Enter in the Course Registration Number (CRN)* for each course you are signing up for within the </a:t>
            </a:r>
          </a:p>
          <a:p>
            <a:r>
              <a:rPr lang="en-US" dirty="0"/>
              <a:t>“Request a Notetaking Assignment” section. </a:t>
            </a:r>
          </a:p>
          <a:p>
            <a:endParaRPr lang="en-US" dirty="0"/>
          </a:p>
          <a:p>
            <a:r>
              <a:rPr lang="en-US" dirty="0"/>
              <a:t>*The next slide will show you how to obtain your CRNs. </a:t>
            </a:r>
          </a:p>
          <a:p>
            <a:pPr algn="ctr"/>
            <a:endParaRPr lang="en-US" dirty="0"/>
          </a:p>
          <a:p>
            <a:pPr algn="ctr"/>
            <a:r>
              <a:rPr lang="en-US" dirty="0"/>
              <a:t>When your CRNs are entered, then click on </a:t>
            </a:r>
          </a:p>
          <a:p>
            <a:pPr algn="ctr"/>
            <a:r>
              <a:rPr lang="en-US" dirty="0"/>
              <a:t>“Continue to Verify Your Classes”.</a:t>
            </a:r>
          </a:p>
        </p:txBody>
      </p:sp>
      <p:sp>
        <p:nvSpPr>
          <p:cNvPr id="6" name="Left Arrow 5"/>
          <p:cNvSpPr/>
          <p:nvPr/>
        </p:nvSpPr>
        <p:spPr>
          <a:xfrm rot="18733398">
            <a:off x="3060915" y="2915614"/>
            <a:ext cx="1288473" cy="6031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a:off x="3879094" y="5049115"/>
            <a:ext cx="1535085" cy="60312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16915"/>
      </p:ext>
    </p:extLst>
  </p:cSld>
  <p:clrMapOvr>
    <a:masterClrMapping/>
  </p:clrMapOvr>
  <mc:AlternateContent xmlns:mc="http://schemas.openxmlformats.org/markup-compatibility/2006" xmlns:p14="http://schemas.microsoft.com/office/powerpoint/2010/main">
    <mc:Choice Requires="p14">
      <p:transition spd="slow" p14:dur="2000" advTm="9010"/>
    </mc:Choice>
    <mc:Fallback xmlns="">
      <p:transition spd="slow" advTm="90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53" presetClass="entr" presetSubtype="16"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7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803" y="445996"/>
            <a:ext cx="4336473" cy="1419411"/>
          </a:xfrm>
        </p:spPr>
        <p:txBody>
          <a:bodyPr>
            <a:noAutofit/>
          </a:bodyPr>
          <a:lstStyle/>
          <a:p>
            <a:r>
              <a:rPr lang="en-US" sz="2400" b="0" dirty="0">
                <a:latin typeface="+mn-lt"/>
              </a:rPr>
              <a:t>How to Find the Course Registration Numbers (CRN)</a:t>
            </a:r>
          </a:p>
        </p:txBody>
      </p:sp>
      <p:sp>
        <p:nvSpPr>
          <p:cNvPr id="3" name="TextBox 2"/>
          <p:cNvSpPr txBox="1"/>
          <p:nvPr/>
        </p:nvSpPr>
        <p:spPr>
          <a:xfrm>
            <a:off x="5540168" y="1840102"/>
            <a:ext cx="6347031" cy="2308324"/>
          </a:xfrm>
          <a:prstGeom prst="rect">
            <a:avLst/>
          </a:prstGeom>
          <a:noFill/>
        </p:spPr>
        <p:txBody>
          <a:bodyPr wrap="square" rtlCol="0">
            <a:spAutoFit/>
          </a:bodyPr>
          <a:lstStyle/>
          <a:p>
            <a:r>
              <a:rPr lang="en-US" dirty="0"/>
              <a:t>Here are the steps to find the correct Course Registration Number (CRN) for the class(</a:t>
            </a:r>
            <a:r>
              <a:rPr lang="en-US" dirty="0" err="1"/>
              <a:t>es</a:t>
            </a:r>
            <a:r>
              <a:rPr lang="en-US" dirty="0"/>
              <a:t>) you want to share notes for;</a:t>
            </a:r>
          </a:p>
          <a:p>
            <a:endParaRPr lang="en-US" dirty="0"/>
          </a:p>
          <a:p>
            <a:pPr marL="342900" indent="-342900">
              <a:buFont typeface="+mj-lt"/>
              <a:buAutoNum type="arabicPeriod"/>
            </a:pPr>
            <a:r>
              <a:rPr lang="en-US" dirty="0"/>
              <a:t>Log into your </a:t>
            </a:r>
            <a:r>
              <a:rPr lang="en-US" dirty="0" err="1"/>
              <a:t>myZou</a:t>
            </a:r>
            <a:r>
              <a:rPr lang="en-US" dirty="0"/>
              <a:t> account</a:t>
            </a:r>
          </a:p>
          <a:p>
            <a:pPr marL="342900" indent="-342900">
              <a:buFont typeface="+mj-lt"/>
              <a:buAutoNum type="arabicPeriod"/>
            </a:pPr>
            <a:r>
              <a:rPr lang="en-US" dirty="0"/>
              <a:t>Click on </a:t>
            </a:r>
            <a:r>
              <a:rPr lang="en-US" b="1" u="sng" dirty="0">
                <a:solidFill>
                  <a:srgbClr val="0070C0"/>
                </a:solidFill>
              </a:rPr>
              <a:t>Student Center</a:t>
            </a:r>
          </a:p>
          <a:p>
            <a:pPr marL="342900" indent="-342900">
              <a:buFont typeface="+mj-lt"/>
              <a:buAutoNum type="arabicPeriod"/>
            </a:pPr>
            <a:r>
              <a:rPr lang="en-US" dirty="0"/>
              <a:t>Next to each of your classes will be a 5-digit number. This is the CRN you will enter to request a notetaking assignment.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273" t="18227" r="34405" b="47887"/>
          <a:stretch/>
        </p:blipFill>
        <p:spPr>
          <a:xfrm>
            <a:off x="1158547" y="1011352"/>
            <a:ext cx="3660989" cy="198595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t="17179" r="79410" b="41014"/>
          <a:stretch/>
        </p:blipFill>
        <p:spPr>
          <a:xfrm>
            <a:off x="1158547" y="3519863"/>
            <a:ext cx="2740368" cy="2144338"/>
          </a:xfrm>
          <a:prstGeom prst="rect">
            <a:avLst/>
          </a:prstGeom>
        </p:spPr>
      </p:pic>
      <p:sp>
        <p:nvSpPr>
          <p:cNvPr id="6" name="Left Arrow 5"/>
          <p:cNvSpPr/>
          <p:nvPr/>
        </p:nvSpPr>
        <p:spPr>
          <a:xfrm rot="19998149">
            <a:off x="1940297" y="905936"/>
            <a:ext cx="1176867" cy="4995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29467" y="5037667"/>
            <a:ext cx="524933" cy="17779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20760151">
            <a:off x="3582060" y="4548024"/>
            <a:ext cx="1926295" cy="4995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500518"/>
      </p:ext>
    </p:extLst>
  </p:cSld>
  <p:clrMapOvr>
    <a:masterClrMapping/>
  </p:clrMapOvr>
  <mc:AlternateContent xmlns:mc="http://schemas.openxmlformats.org/markup-compatibility/2006" xmlns:p14="http://schemas.microsoft.com/office/powerpoint/2010/main">
    <mc:Choice Requires="p14">
      <p:transition spd="slow" p14:dur="2000" advTm="10400"/>
    </mc:Choice>
    <mc:Fallback xmlns="">
      <p:transition spd="slow" advTm="104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t="75915"/>
          <a:stretch/>
        </p:blipFill>
        <p:spPr>
          <a:xfrm>
            <a:off x="301922" y="4244829"/>
            <a:ext cx="5474042" cy="1273373"/>
          </a:xfrm>
          <a:prstGeom prst="rect">
            <a:avLst/>
          </a:prstGeom>
        </p:spPr>
      </p:pic>
      <p:sp>
        <p:nvSpPr>
          <p:cNvPr id="3" name="Title 1"/>
          <p:cNvSpPr txBox="1">
            <a:spLocks/>
          </p:cNvSpPr>
          <p:nvPr/>
        </p:nvSpPr>
        <p:spPr>
          <a:xfrm>
            <a:off x="8217130" y="731519"/>
            <a:ext cx="1952103" cy="663788"/>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a:t>Step 6</a:t>
            </a:r>
          </a:p>
        </p:txBody>
      </p:sp>
      <p:sp>
        <p:nvSpPr>
          <p:cNvPr id="5" name="TextBox 4"/>
          <p:cNvSpPr txBox="1"/>
          <p:nvPr/>
        </p:nvSpPr>
        <p:spPr>
          <a:xfrm>
            <a:off x="6416037" y="2202807"/>
            <a:ext cx="5554290" cy="2585323"/>
          </a:xfrm>
          <a:prstGeom prst="rect">
            <a:avLst/>
          </a:prstGeom>
          <a:noFill/>
        </p:spPr>
        <p:txBody>
          <a:bodyPr wrap="square" rtlCol="0">
            <a:spAutoFit/>
          </a:bodyPr>
          <a:lstStyle/>
          <a:p>
            <a:r>
              <a:rPr lang="en-US" dirty="0"/>
              <a:t>Read the policies and procedures in the Notetaker Agreement before signing it.</a:t>
            </a:r>
          </a:p>
          <a:p>
            <a:endParaRPr lang="en-US" dirty="0"/>
          </a:p>
          <a:p>
            <a:r>
              <a:rPr lang="en-US" dirty="0"/>
              <a:t>When finished reading the agreement, type in your name at the bottom. Be sure to type it as it is shown below the “Full Name” box.</a:t>
            </a:r>
          </a:p>
          <a:p>
            <a:pPr algn="ctr"/>
            <a:endParaRPr lang="en-US" dirty="0"/>
          </a:p>
          <a:p>
            <a:r>
              <a:rPr lang="en-US" dirty="0"/>
              <a:t>Then click “Submit Your Notetaker Contract”.</a:t>
            </a:r>
          </a:p>
          <a:p>
            <a:endParaRPr lang="en-US" dirty="0"/>
          </a:p>
        </p:txBody>
      </p:sp>
      <p:sp>
        <p:nvSpPr>
          <p:cNvPr id="2" name="Rectangle 1"/>
          <p:cNvSpPr/>
          <p:nvPr/>
        </p:nvSpPr>
        <p:spPr>
          <a:xfrm>
            <a:off x="3038943" y="4788130"/>
            <a:ext cx="623881" cy="99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E57D765-697E-4494-8F98-7A87239EC9D7}"/>
              </a:ext>
            </a:extLst>
          </p:cNvPr>
          <p:cNvPicPr>
            <a:picLocks noChangeAspect="1"/>
          </p:cNvPicPr>
          <p:nvPr/>
        </p:nvPicPr>
        <p:blipFill rotWithShape="1">
          <a:blip r:embed="rId3"/>
          <a:srcRect l="1408"/>
          <a:stretch/>
        </p:blipFill>
        <p:spPr>
          <a:xfrm>
            <a:off x="301922" y="736251"/>
            <a:ext cx="5620286" cy="3508578"/>
          </a:xfrm>
          <a:prstGeom prst="rect">
            <a:avLst/>
          </a:prstGeom>
        </p:spPr>
      </p:pic>
    </p:spTree>
    <p:extLst>
      <p:ext uri="{BB962C8B-B14F-4D97-AF65-F5344CB8AC3E}">
        <p14:creationId xmlns:p14="http://schemas.microsoft.com/office/powerpoint/2010/main" val="3098609369"/>
      </p:ext>
    </p:extLst>
  </p:cSld>
  <p:clrMapOvr>
    <a:masterClrMapping/>
  </p:clrMapOvr>
  <mc:AlternateContent xmlns:mc="http://schemas.openxmlformats.org/markup-compatibility/2006" xmlns:p14="http://schemas.microsoft.com/office/powerpoint/2010/main">
    <mc:Choice Requires="p14">
      <p:transition spd="slow" p14:dur="2000" advTm="10885"/>
    </mc:Choice>
    <mc:Fallback xmlns="">
      <p:transition spd="slow" advTm="10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MU-Powerpoint-PageTear-Light-Wide">
  <a:themeElements>
    <a:clrScheme name="Mizzou Theme">
      <a:dk1>
        <a:srgbClr val="000000"/>
      </a:dk1>
      <a:lt1>
        <a:srgbClr val="000000"/>
      </a:lt1>
      <a:dk2>
        <a:srgbClr val="FEFFFF"/>
      </a:dk2>
      <a:lt2>
        <a:srgbClr val="FEFFFF"/>
      </a:lt2>
      <a:accent1>
        <a:srgbClr val="F4CF4B"/>
      </a:accent1>
      <a:accent2>
        <a:srgbClr val="900000"/>
      </a:accent2>
      <a:accent3>
        <a:srgbClr val="BD5B2B"/>
      </a:accent3>
      <a:accent4>
        <a:srgbClr val="69901D"/>
      </a:accent4>
      <a:accent5>
        <a:srgbClr val="1C5E90"/>
      </a:accent5>
      <a:accent6>
        <a:srgbClr val="8F8883"/>
      </a:accent6>
      <a:hlink>
        <a:srgbClr val="AB1500"/>
      </a:hlink>
      <a:folHlink>
        <a:srgbClr val="1C5E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MU-Powerpoint-PageTear-Light-Wide</Template>
  <TotalTime>420</TotalTime>
  <Words>1204</Words>
  <Application>Microsoft Office PowerPoint</Application>
  <PresentationFormat>Widescreen</PresentationFormat>
  <Paragraphs>87</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Arial Black</vt:lpstr>
      <vt:lpstr>MU-Powerpoint-PageTear-Light-Wide</vt:lpstr>
      <vt:lpstr>Volunteer Notetakers</vt:lpstr>
      <vt:lpstr>Thank You!</vt:lpstr>
      <vt:lpstr>PowerPoint Presentation</vt:lpstr>
      <vt:lpstr>Click on “SIGN UP AS A NOTETAKER”. </vt:lpstr>
      <vt:lpstr>Read the Eligibility Requirements and then enter in the following:  -School ID# -Username (Pawprint) -Mizzou Email Address  Then type the series of letters and numbers shown in the reCAPTCHA section and click “Continue to Step 2”.</vt:lpstr>
      <vt:lpstr>PowerPoint Presentation</vt:lpstr>
      <vt:lpstr>PowerPoint Presentation</vt:lpstr>
      <vt:lpstr>How to Find the Course Registration Numbers (CRN)</vt:lpstr>
      <vt:lpstr>PowerPoint Presentation</vt:lpstr>
      <vt:lpstr>PowerPoint Presentation</vt:lpstr>
      <vt:lpstr>PowerPoint Presentation</vt:lpstr>
      <vt:lpstr>PowerPoint Presentation</vt:lpstr>
      <vt:lpstr>PowerPoint Presentation</vt:lpstr>
      <vt:lpstr>Step 10 (continued)</vt:lpstr>
      <vt:lpstr>PowerPoint Presentation</vt:lpstr>
      <vt:lpstr>Canvas Modules</vt:lpstr>
      <vt:lpstr>PowerPoint Presentation</vt:lpstr>
      <vt:lpstr>Questions? </vt:lpstr>
    </vt:vector>
  </TitlesOfParts>
  <Company>University of Missouri-Columbia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Notetakers</dc:title>
  <dc:creator>Sarabia, Stacy E.</dc:creator>
  <cp:lastModifiedBy>Sarabia, Stacy E.</cp:lastModifiedBy>
  <cp:revision>92</cp:revision>
  <dcterms:created xsi:type="dcterms:W3CDTF">2017-12-05T17:28:57Z</dcterms:created>
  <dcterms:modified xsi:type="dcterms:W3CDTF">2021-03-23T15:12:28Z</dcterms:modified>
</cp:coreProperties>
</file>