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2"/>
  </p:notesMasterIdLst>
  <p:sldIdLst>
    <p:sldId id="296" r:id="rId2"/>
    <p:sldId id="297" r:id="rId3"/>
    <p:sldId id="270" r:id="rId4"/>
    <p:sldId id="298" r:id="rId5"/>
    <p:sldId id="299" r:id="rId6"/>
    <p:sldId id="300" r:id="rId7"/>
    <p:sldId id="302" r:id="rId8"/>
    <p:sldId id="301" r:id="rId9"/>
    <p:sldId id="303"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441" autoAdjust="0"/>
  </p:normalViewPr>
  <p:slideViewPr>
    <p:cSldViewPr snapToGrid="0">
      <p:cViewPr varScale="1">
        <p:scale>
          <a:sx n="95" d="100"/>
          <a:sy n="95" d="100"/>
        </p:scale>
        <p:origin x="396" y="96"/>
      </p:cViewPr>
      <p:guideLst>
        <p:guide orient="horz" pos="2160"/>
        <p:guide pos="3840"/>
      </p:guideLst>
    </p:cSldViewPr>
  </p:slideViewPr>
  <p:outlineViewPr>
    <p:cViewPr>
      <p:scale>
        <a:sx n="33" d="100"/>
        <a:sy n="33" d="100"/>
      </p:scale>
      <p:origin x="0" y="-4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ckley, Ashley M." userId="d26e0662-9ac6-47fa-8a0c-ad901c97fd5b" providerId="ADAL" clId="{DF058237-A3A4-4FEE-AC59-55DC9BDCD69F}"/>
    <pc:docChg chg="undo custSel modSld sldOrd">
      <pc:chgData name="Brickley, Ashley M." userId="d26e0662-9ac6-47fa-8a0c-ad901c97fd5b" providerId="ADAL" clId="{DF058237-A3A4-4FEE-AC59-55DC9BDCD69F}" dt="2024-08-05T13:29:17.570" v="446" actId="20577"/>
      <pc:docMkLst>
        <pc:docMk/>
      </pc:docMkLst>
      <pc:sldChg chg="modSp mod">
        <pc:chgData name="Brickley, Ashley M." userId="d26e0662-9ac6-47fa-8a0c-ad901c97fd5b" providerId="ADAL" clId="{DF058237-A3A4-4FEE-AC59-55DC9BDCD69F}" dt="2024-08-05T13:29:17.570" v="446" actId="20577"/>
        <pc:sldMkLst>
          <pc:docMk/>
          <pc:sldMk cId="917675450" sldId="300"/>
        </pc:sldMkLst>
        <pc:spChg chg="mod">
          <ac:chgData name="Brickley, Ashley M." userId="d26e0662-9ac6-47fa-8a0c-ad901c97fd5b" providerId="ADAL" clId="{DF058237-A3A4-4FEE-AC59-55DC9BDCD69F}" dt="2024-08-05T13:29:17.570" v="446" actId="20577"/>
          <ac:spMkLst>
            <pc:docMk/>
            <pc:sldMk cId="917675450" sldId="300"/>
            <ac:spMk id="8" creationId="{99F59995-8401-8C96-C579-4DCF91569D0F}"/>
          </ac:spMkLst>
        </pc:spChg>
      </pc:sldChg>
      <pc:sldChg chg="modSp mod ord">
        <pc:chgData name="Brickley, Ashley M." userId="d26e0662-9ac6-47fa-8a0c-ad901c97fd5b" providerId="ADAL" clId="{DF058237-A3A4-4FEE-AC59-55DC9BDCD69F}" dt="2024-08-05T13:25:43.914" v="286"/>
        <pc:sldMkLst>
          <pc:docMk/>
          <pc:sldMk cId="1846064877" sldId="301"/>
        </pc:sldMkLst>
        <pc:spChg chg="mod">
          <ac:chgData name="Brickley, Ashley M." userId="d26e0662-9ac6-47fa-8a0c-ad901c97fd5b" providerId="ADAL" clId="{DF058237-A3A4-4FEE-AC59-55DC9BDCD69F}" dt="2024-08-05T13:24:20.025" v="231" actId="20577"/>
          <ac:spMkLst>
            <pc:docMk/>
            <pc:sldMk cId="1846064877" sldId="301"/>
            <ac:spMk id="2" creationId="{ED51C548-E9FB-A130-513E-9D87E6BBDA95}"/>
          </ac:spMkLst>
        </pc:spChg>
      </pc:sldChg>
      <pc:sldChg chg="modSp mod ord">
        <pc:chgData name="Brickley, Ashley M." userId="d26e0662-9ac6-47fa-8a0c-ad901c97fd5b" providerId="ADAL" clId="{DF058237-A3A4-4FEE-AC59-55DC9BDCD69F}" dt="2024-08-05T13:24:35.936" v="233"/>
        <pc:sldMkLst>
          <pc:docMk/>
          <pc:sldMk cId="516092061" sldId="302"/>
        </pc:sldMkLst>
        <pc:picChg chg="mod">
          <ac:chgData name="Brickley, Ashley M." userId="d26e0662-9ac6-47fa-8a0c-ad901c97fd5b" providerId="ADAL" clId="{DF058237-A3A4-4FEE-AC59-55DC9BDCD69F}" dt="2024-08-05T13:24:02.130" v="225" actId="1076"/>
          <ac:picMkLst>
            <pc:docMk/>
            <pc:sldMk cId="516092061" sldId="302"/>
            <ac:picMk id="6" creationId="{1843B250-2355-039E-E4E8-315C1F869EF5}"/>
          </ac:picMkLst>
        </pc:picChg>
        <pc:picChg chg="mod">
          <ac:chgData name="Brickley, Ashley M." userId="d26e0662-9ac6-47fa-8a0c-ad901c97fd5b" providerId="ADAL" clId="{DF058237-A3A4-4FEE-AC59-55DC9BDCD69F}" dt="2024-08-05T13:23:38.029" v="222" actId="14100"/>
          <ac:picMkLst>
            <pc:docMk/>
            <pc:sldMk cId="516092061" sldId="302"/>
            <ac:picMk id="8" creationId="{DF117806-58BB-2B05-F944-4E51983D0D3B}"/>
          </ac:picMkLst>
        </pc:picChg>
        <pc:picChg chg="mod">
          <ac:chgData name="Brickley, Ashley M." userId="d26e0662-9ac6-47fa-8a0c-ad901c97fd5b" providerId="ADAL" clId="{DF058237-A3A4-4FEE-AC59-55DC9BDCD69F}" dt="2024-08-05T13:23:46.237" v="224" actId="14100"/>
          <ac:picMkLst>
            <pc:docMk/>
            <pc:sldMk cId="516092061" sldId="302"/>
            <ac:picMk id="10" creationId="{0D2F5FAD-A932-FC5B-8C66-61F2E6D5BFD7}"/>
          </ac:picMkLst>
        </pc:picChg>
      </pc:sldChg>
      <pc:sldChg chg="modSp mod">
        <pc:chgData name="Brickley, Ashley M." userId="d26e0662-9ac6-47fa-8a0c-ad901c97fd5b" providerId="ADAL" clId="{DF058237-A3A4-4FEE-AC59-55DC9BDCD69F}" dt="2024-08-05T13:25:26.620" v="284" actId="20577"/>
        <pc:sldMkLst>
          <pc:docMk/>
          <pc:sldMk cId="3413857766" sldId="303"/>
        </pc:sldMkLst>
        <pc:spChg chg="mod">
          <ac:chgData name="Brickley, Ashley M." userId="d26e0662-9ac6-47fa-8a0c-ad901c97fd5b" providerId="ADAL" clId="{DF058237-A3A4-4FEE-AC59-55DC9BDCD69F}" dt="2024-08-05T13:25:26.620" v="284" actId="20577"/>
          <ac:spMkLst>
            <pc:docMk/>
            <pc:sldMk cId="3413857766" sldId="303"/>
            <ac:spMk id="3" creationId="{FA35866B-ACE2-2AAC-6BD2-43D6E2D6AF83}"/>
          </ac:spMkLst>
        </pc:spChg>
      </pc:sldChg>
    </pc:docChg>
  </pc:docChgLst>
  <pc:docChgLst>
    <pc:chgData name="Snider, Addison" userId="ef0b70e0-f40c-4098-bebe-22979d6e8d03" providerId="ADAL" clId="{8053F525-6BA4-4395-A54B-68A57F00D39B}"/>
    <pc:docChg chg="modSld">
      <pc:chgData name="Snider, Addison" userId="ef0b70e0-f40c-4098-bebe-22979d6e8d03" providerId="ADAL" clId="{8053F525-6BA4-4395-A54B-68A57F00D39B}" dt="2024-08-01T17:44:10.048" v="29" actId="20577"/>
      <pc:docMkLst>
        <pc:docMk/>
      </pc:docMkLst>
      <pc:sldChg chg="modSp mod">
        <pc:chgData name="Snider, Addison" userId="ef0b70e0-f40c-4098-bebe-22979d6e8d03" providerId="ADAL" clId="{8053F525-6BA4-4395-A54B-68A57F00D39B}" dt="2024-08-01T17:44:10.048" v="29" actId="20577"/>
        <pc:sldMkLst>
          <pc:docMk/>
          <pc:sldMk cId="3964447889" sldId="270"/>
        </pc:sldMkLst>
        <pc:spChg chg="mod">
          <ac:chgData name="Snider, Addison" userId="ef0b70e0-f40c-4098-bebe-22979d6e8d03" providerId="ADAL" clId="{8053F525-6BA4-4395-A54B-68A57F00D39B}" dt="2024-08-01T17:44:10.048" v="29" actId="20577"/>
          <ac:spMkLst>
            <pc:docMk/>
            <pc:sldMk cId="3964447889" sldId="27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2E192-613B-477A-8FBB-F178782A9B14}" type="datetimeFigureOut">
              <a:rPr lang="en-US" smtClean="0"/>
              <a:t>8/5/2024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B01170-83C1-4662-9967-E848AC9F59F7}" type="slidenum">
              <a:rPr lang="en-US" smtClean="0"/>
              <a:t>‹#›</a:t>
            </a:fld>
            <a:endParaRPr lang="en-US"/>
          </a:p>
        </p:txBody>
      </p:sp>
    </p:spTree>
    <p:extLst>
      <p:ext uri="{BB962C8B-B14F-4D97-AF65-F5344CB8AC3E}">
        <p14:creationId xmlns:p14="http://schemas.microsoft.com/office/powerpoint/2010/main" val="901785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B01170-83C1-4662-9967-E848AC9F59F7}" type="slidenum">
              <a:rPr lang="en-US" smtClean="0"/>
              <a:t>6</a:t>
            </a:fld>
            <a:endParaRPr lang="en-US"/>
          </a:p>
        </p:txBody>
      </p:sp>
    </p:spTree>
    <p:extLst>
      <p:ext uri="{BB962C8B-B14F-4D97-AF65-F5344CB8AC3E}">
        <p14:creationId xmlns:p14="http://schemas.microsoft.com/office/powerpoint/2010/main" val="3792050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B01170-83C1-4662-9967-E848AC9F59F7}" type="slidenum">
              <a:rPr lang="en-US" smtClean="0"/>
              <a:t>7</a:t>
            </a:fld>
            <a:endParaRPr lang="en-US"/>
          </a:p>
        </p:txBody>
      </p:sp>
    </p:spTree>
    <p:extLst>
      <p:ext uri="{BB962C8B-B14F-4D97-AF65-F5344CB8AC3E}">
        <p14:creationId xmlns:p14="http://schemas.microsoft.com/office/powerpoint/2010/main" val="553298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9F0AE-B858-6947-983C-DAD7025B72C7}"/>
              </a:ext>
            </a:extLst>
          </p:cNvPr>
          <p:cNvSpPr>
            <a:spLocks noGrp="1"/>
          </p:cNvSpPr>
          <p:nvPr>
            <p:ph type="ctrTitle"/>
          </p:nvPr>
        </p:nvSpPr>
        <p:spPr>
          <a:xfrm>
            <a:off x="1524000" y="1122363"/>
            <a:ext cx="9144000" cy="2387600"/>
          </a:xfrm>
          <a:prstGeom prst="rect">
            <a:avLst/>
          </a:prstGeom>
        </p:spPr>
        <p:txBody>
          <a:bodyPr anchor="b"/>
          <a:lstStyle>
            <a:lvl1pPr algn="ctr">
              <a:defRPr sz="6000" b="1" i="0">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9D74AD2-45D1-E04B-9C38-DEB1391C9F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10945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B63D-DF17-6944-AF4C-DEC82F8E72BF}"/>
              </a:ext>
            </a:extLst>
          </p:cNvPr>
          <p:cNvSpPr>
            <a:spLocks noGrp="1"/>
          </p:cNvSpPr>
          <p:nvPr>
            <p:ph type="title"/>
          </p:nvPr>
        </p:nvSpPr>
        <p:spPr>
          <a:xfrm>
            <a:off x="838200" y="534678"/>
            <a:ext cx="10515600" cy="828408"/>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B14135A6-D518-6E4B-9FB9-FC47A7298EC6}"/>
              </a:ext>
            </a:extLst>
          </p:cNvPr>
          <p:cNvSpPr>
            <a:spLocks noGrp="1"/>
          </p:cNvSpPr>
          <p:nvPr>
            <p:ph idx="1"/>
          </p:nvPr>
        </p:nvSpPr>
        <p:spPr/>
        <p:txBody>
          <a:bodyPr/>
          <a:lstStyle>
            <a:lvl1pPr>
              <a:defRPr b="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744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5B455-34E6-8B45-AD88-FC6C61D11F1C}"/>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638A425-B7D1-A74A-8BFF-65B439A815D3}"/>
              </a:ext>
            </a:extLst>
          </p:cNvPr>
          <p:cNvSpPr>
            <a:spLocks noGrp="1"/>
          </p:cNvSpPr>
          <p:nvPr>
            <p:ph type="body" idx="1"/>
          </p:nvPr>
        </p:nvSpPr>
        <p:spPr>
          <a:xfrm>
            <a:off x="831850" y="4589463"/>
            <a:ext cx="10515600" cy="1500187"/>
          </a:xfrm>
        </p:spPr>
        <p:txBody>
          <a:bodyPr/>
          <a:lstStyle>
            <a:lvl1pPr marL="0" indent="0">
              <a:buNone/>
              <a:defRPr sz="2400" b="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020754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1C285-B788-AD4B-995C-8312291317FA}"/>
              </a:ext>
            </a:extLst>
          </p:cNvPr>
          <p:cNvSpPr>
            <a:spLocks noGrp="1"/>
          </p:cNvSpPr>
          <p:nvPr>
            <p:ph type="title"/>
          </p:nvPr>
        </p:nvSpPr>
        <p:spPr>
          <a:xfrm>
            <a:off x="838200" y="534678"/>
            <a:ext cx="10515600" cy="828408"/>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BDF1C736-1CE3-FF4F-B417-BEB866F26A5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F5E480-B4C5-DF46-B761-4DDC18FB79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5577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9B4B2-2B5F-5D44-BEA7-3981A579FF75}"/>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4C75B595-1EE0-EE4C-AEDE-45DC8CAE78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909AFAF-62E0-0E41-8279-5ADF379609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33708C-37AA-7C45-9E3A-34F31007E7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E2CFD9-9917-C94A-BBE7-FA5CDFDE95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635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25F28-B3B8-A14C-A6A8-7EC0BCD3573F}"/>
              </a:ext>
            </a:extLst>
          </p:cNvPr>
          <p:cNvSpPr>
            <a:spLocks noGrp="1"/>
          </p:cNvSpPr>
          <p:nvPr>
            <p:ph type="title"/>
          </p:nvPr>
        </p:nvSpPr>
        <p:spPr>
          <a:xfrm>
            <a:off x="838200" y="534678"/>
            <a:ext cx="10515600" cy="828408"/>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4935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0933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42BFC-743B-0249-B22E-CF8CA003CC7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F0A2A3-3831-2E4C-9CCC-4E7986F201C6}"/>
              </a:ext>
            </a:extLst>
          </p:cNvPr>
          <p:cNvSpPr>
            <a:spLocks noGrp="1"/>
          </p:cNvSpPr>
          <p:nvPr>
            <p:ph idx="1"/>
          </p:nvPr>
        </p:nvSpPr>
        <p:spPr>
          <a:xfrm>
            <a:off x="5183188" y="987425"/>
            <a:ext cx="6172200" cy="45082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5EA2A0-D27A-4C43-AA6D-6F53D5BC5D76}"/>
              </a:ext>
            </a:extLst>
          </p:cNvPr>
          <p:cNvSpPr>
            <a:spLocks noGrp="1"/>
          </p:cNvSpPr>
          <p:nvPr>
            <p:ph type="body" sz="half" idx="2"/>
          </p:nvPr>
        </p:nvSpPr>
        <p:spPr>
          <a:xfrm>
            <a:off x="839788" y="2057400"/>
            <a:ext cx="3932237" cy="343823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67434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75BF-82F8-3A4B-91B0-B88870AF310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AD6C77-038D-CB47-8C9C-54B58EA1F103}"/>
              </a:ext>
            </a:extLst>
          </p:cNvPr>
          <p:cNvSpPr>
            <a:spLocks noGrp="1"/>
          </p:cNvSpPr>
          <p:nvPr>
            <p:ph type="pic" idx="1"/>
          </p:nvPr>
        </p:nvSpPr>
        <p:spPr>
          <a:xfrm>
            <a:off x="5183188" y="987425"/>
            <a:ext cx="6172200" cy="455439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3901E7A-A060-D146-A662-7E3DAB88C3F6}"/>
              </a:ext>
            </a:extLst>
          </p:cNvPr>
          <p:cNvSpPr>
            <a:spLocks noGrp="1"/>
          </p:cNvSpPr>
          <p:nvPr>
            <p:ph type="body" sz="half" idx="2"/>
          </p:nvPr>
        </p:nvSpPr>
        <p:spPr>
          <a:xfrm>
            <a:off x="839788" y="2057400"/>
            <a:ext cx="3932237" cy="348441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986119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1000">
              <a:schemeClr val="bg2">
                <a:lumMod val="20000"/>
                <a:lumOff val="80000"/>
              </a:schemeClr>
            </a:gs>
            <a:gs pos="70000">
              <a:schemeClr val="bg2">
                <a:lumMod val="60000"/>
                <a:lumOff val="40000"/>
              </a:schemeClr>
            </a:gs>
            <a:gs pos="100000">
              <a:schemeClr val="accent1">
                <a:lumMod val="75000"/>
              </a:schemeClr>
            </a:gs>
          </a:gsLst>
          <a:lin ang="5400000" scaled="0"/>
          <a:tileRect/>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3A2F378-5216-D84E-9E12-07D07AB19125}"/>
              </a:ext>
            </a:extLst>
          </p:cNvPr>
          <p:cNvSpPr>
            <a:spLocks noGrp="1"/>
          </p:cNvSpPr>
          <p:nvPr>
            <p:ph type="body" idx="1"/>
          </p:nvPr>
        </p:nvSpPr>
        <p:spPr>
          <a:xfrm>
            <a:off x="838200" y="1781542"/>
            <a:ext cx="10515600" cy="371289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6">
            <a:extLst>
              <a:ext uri="{FF2B5EF4-FFF2-40B4-BE49-F238E27FC236}">
                <a16:creationId xmlns:a16="http://schemas.microsoft.com/office/drawing/2014/main" id="{04715C6F-E634-544D-B4DA-E5CBE5DDF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6" name="Rectangle 5">
            <a:extLst>
              <a:ext uri="{FF2B5EF4-FFF2-40B4-BE49-F238E27FC236}">
                <a16:creationId xmlns:a16="http://schemas.microsoft.com/office/drawing/2014/main" id="{DAEC6A6C-D39E-514A-8D7D-64E7D3C23510}"/>
              </a:ext>
            </a:extLst>
          </p:cNvPr>
          <p:cNvSpPr/>
          <p:nvPr/>
        </p:nvSpPr>
        <p:spPr>
          <a:xfrm>
            <a:off x="-3" y="5982789"/>
            <a:ext cx="12192000" cy="87521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pic>
        <p:nvPicPr>
          <p:cNvPr id="8" name="Picture 7">
            <a:extLst>
              <a:ext uri="{FF2B5EF4-FFF2-40B4-BE49-F238E27FC236}">
                <a16:creationId xmlns:a16="http://schemas.microsoft.com/office/drawing/2014/main" id="{772815DD-AEEC-E24D-9BEE-B4151E447943}"/>
              </a:ext>
            </a:extLst>
          </p:cNvPr>
          <p:cNvPicPr>
            <a:picLocks noChangeAspect="1"/>
          </p:cNvPicPr>
          <p:nvPr/>
        </p:nvPicPr>
        <p:blipFill>
          <a:blip r:embed="rId11"/>
          <a:stretch>
            <a:fillRect/>
          </a:stretch>
        </p:blipFill>
        <p:spPr>
          <a:xfrm>
            <a:off x="8268788" y="6065070"/>
            <a:ext cx="3542212" cy="696228"/>
          </a:xfrm>
          <a:prstGeom prst="rect">
            <a:avLst/>
          </a:prstGeom>
        </p:spPr>
      </p:pic>
    </p:spTree>
    <p:extLst>
      <p:ext uri="{BB962C8B-B14F-4D97-AF65-F5344CB8AC3E}">
        <p14:creationId xmlns:p14="http://schemas.microsoft.com/office/powerpoint/2010/main" val="859940176"/>
      </p:ext>
    </p:extLst>
  </p:cSld>
  <p:clrMap bg1="dk1" tx1="lt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914400" rtl="0" eaLnBrk="1" latinLnBrk="0" hangingPunct="1">
        <a:lnSpc>
          <a:spcPct val="90000"/>
        </a:lnSpc>
        <a:spcBef>
          <a:spcPct val="0"/>
        </a:spcBef>
        <a:buNone/>
        <a:defRPr sz="4400" b="1" i="0" kern="1200">
          <a:solidFill>
            <a:schemeClr val="tx1"/>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Disabilitycenterbooks@missouri.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ThornhillJ@missouri.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isabilitycenter.missouri.edu/wp-content/uploads/sites/4/2024/07/AccommodationLettersDSV.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textbooks.missouri.edu/Login.aspx?ReturnUrl=%2fAdmin%2fEditStudentBooks.asp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8BBC16-B2EE-5640-315E-E7B0B5526990}"/>
              </a:ext>
            </a:extLst>
          </p:cNvPr>
          <p:cNvSpPr>
            <a:spLocks noGrp="1"/>
          </p:cNvSpPr>
          <p:nvPr>
            <p:ph type="ctrTitle"/>
          </p:nvPr>
        </p:nvSpPr>
        <p:spPr/>
        <p:txBody>
          <a:bodyPr/>
          <a:lstStyle/>
          <a:p>
            <a:r>
              <a:rPr lang="en-US" dirty="0"/>
              <a:t>Requesting Alternative Formats</a:t>
            </a:r>
          </a:p>
        </p:txBody>
      </p:sp>
    </p:spTree>
    <p:extLst>
      <p:ext uri="{BB962C8B-B14F-4D97-AF65-F5344CB8AC3E}">
        <p14:creationId xmlns:p14="http://schemas.microsoft.com/office/powerpoint/2010/main" val="455697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a:t>
            </a:r>
          </a:p>
        </p:txBody>
      </p:sp>
      <p:sp>
        <p:nvSpPr>
          <p:cNvPr id="3" name="Content Placeholder 2"/>
          <p:cNvSpPr>
            <a:spLocks noGrp="1"/>
          </p:cNvSpPr>
          <p:nvPr>
            <p:ph idx="1"/>
          </p:nvPr>
        </p:nvSpPr>
        <p:spPr>
          <a:xfrm>
            <a:off x="529936" y="2112780"/>
            <a:ext cx="11132127" cy="2632440"/>
          </a:xfrm>
        </p:spPr>
        <p:txBody>
          <a:bodyPr>
            <a:normAutofit fontScale="77500" lnSpcReduction="20000"/>
          </a:bodyPr>
          <a:lstStyle/>
          <a:p>
            <a:pPr marL="0" indent="0">
              <a:buNone/>
            </a:pPr>
            <a:endParaRPr lang="en-US" sz="800" dirty="0">
              <a:solidFill>
                <a:schemeClr val="accent4">
                  <a:lumMod val="75000"/>
                </a:schemeClr>
              </a:solidFill>
            </a:endParaRPr>
          </a:p>
          <a:p>
            <a:pPr marL="0" indent="0">
              <a:buNone/>
            </a:pPr>
            <a:endParaRPr lang="en-US" sz="1200" dirty="0"/>
          </a:p>
          <a:p>
            <a:pPr marL="0" indent="0" algn="ctr">
              <a:lnSpc>
                <a:spcPct val="100000"/>
              </a:lnSpc>
              <a:buNone/>
            </a:pPr>
            <a:r>
              <a:rPr lang="en-US" sz="3800" dirty="0"/>
              <a:t>If you have any questions regarding your alternative formats accommodation, please contact the Accommodations Coordinator </a:t>
            </a:r>
          </a:p>
          <a:p>
            <a:pPr marL="0" indent="0" algn="ctr">
              <a:lnSpc>
                <a:spcPct val="100000"/>
              </a:lnSpc>
              <a:buNone/>
            </a:pPr>
            <a:endParaRPr lang="en-US" sz="3800" dirty="0"/>
          </a:p>
          <a:p>
            <a:pPr marL="0" indent="0" algn="ctr">
              <a:lnSpc>
                <a:spcPct val="100000"/>
              </a:lnSpc>
              <a:buNone/>
            </a:pPr>
            <a:r>
              <a:rPr lang="en-US" sz="3800" dirty="0"/>
              <a:t>(573) 882-4696 / </a:t>
            </a:r>
            <a:r>
              <a:rPr lang="en-US" sz="3800" dirty="0">
                <a:hlinkClick r:id="rId2"/>
              </a:rPr>
              <a:t>Disabilitycenterbooks@missouri.edu</a:t>
            </a:r>
            <a:endParaRPr lang="en-US" sz="3800" dirty="0"/>
          </a:p>
        </p:txBody>
      </p:sp>
    </p:spTree>
    <p:extLst>
      <p:ext uri="{BB962C8B-B14F-4D97-AF65-F5344CB8AC3E}">
        <p14:creationId xmlns:p14="http://schemas.microsoft.com/office/powerpoint/2010/main" val="271169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D8581-AC7F-009A-77CB-C609D29E377A}"/>
              </a:ext>
            </a:extLst>
          </p:cNvPr>
          <p:cNvSpPr>
            <a:spLocks noGrp="1"/>
          </p:cNvSpPr>
          <p:nvPr>
            <p:ph type="title"/>
          </p:nvPr>
        </p:nvSpPr>
        <p:spPr/>
        <p:txBody>
          <a:bodyPr/>
          <a:lstStyle/>
          <a:p>
            <a:r>
              <a:rPr lang="en-US" dirty="0"/>
              <a:t>About this Tutorial: </a:t>
            </a:r>
          </a:p>
        </p:txBody>
      </p:sp>
      <p:sp>
        <p:nvSpPr>
          <p:cNvPr id="3" name="Content Placeholder 2">
            <a:extLst>
              <a:ext uri="{FF2B5EF4-FFF2-40B4-BE49-F238E27FC236}">
                <a16:creationId xmlns:a16="http://schemas.microsoft.com/office/drawing/2014/main" id="{7F3C1043-17F0-303E-D64B-B4D51CAB2119}"/>
              </a:ext>
            </a:extLst>
          </p:cNvPr>
          <p:cNvSpPr>
            <a:spLocks noGrp="1"/>
          </p:cNvSpPr>
          <p:nvPr>
            <p:ph idx="1"/>
          </p:nvPr>
        </p:nvSpPr>
        <p:spPr/>
        <p:txBody>
          <a:bodyPr/>
          <a:lstStyle/>
          <a:p>
            <a:pPr marL="0" indent="0">
              <a:buNone/>
            </a:pPr>
            <a:r>
              <a:rPr lang="en-US" dirty="0"/>
              <a:t>Alternative format accommodations are coordinated through MyAccess. </a:t>
            </a:r>
          </a:p>
          <a:p>
            <a:pPr marL="0" indent="0">
              <a:buNone/>
            </a:pPr>
            <a:endParaRPr lang="en-US" dirty="0"/>
          </a:p>
          <a:p>
            <a:pPr marL="0" indent="0">
              <a:buNone/>
            </a:pPr>
            <a:r>
              <a:rPr lang="en-US" dirty="0"/>
              <a:t>This tutorial provides an overview on how to request your alternative format accommodation, input your textbook information, track the status of your request, and how to access your materials after they’ve been converted. </a:t>
            </a:r>
          </a:p>
          <a:p>
            <a:endParaRPr lang="en-US" dirty="0"/>
          </a:p>
          <a:p>
            <a:pPr marL="0" indent="0">
              <a:buNone/>
            </a:pPr>
            <a:endParaRPr lang="en-US" dirty="0"/>
          </a:p>
        </p:txBody>
      </p:sp>
    </p:spTree>
    <p:extLst>
      <p:ext uri="{BB962C8B-B14F-4D97-AF65-F5344CB8AC3E}">
        <p14:creationId xmlns:p14="http://schemas.microsoft.com/office/powerpoint/2010/main" val="609168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4864"/>
            <a:ext cx="10515600" cy="828408"/>
          </a:xfrm>
        </p:spPr>
        <p:txBody>
          <a:bodyPr>
            <a:noAutofit/>
          </a:bodyPr>
          <a:lstStyle/>
          <a:p>
            <a:r>
              <a:rPr lang="en-US" sz="3600" b="0" dirty="0">
                <a:latin typeface="Arial Black" panose="020B0A04020102020204" pitchFamily="34" charset="0"/>
              </a:rPr>
              <a:t>Is this the </a:t>
            </a:r>
            <a:r>
              <a:rPr lang="en-US" sz="3600" b="0" u="sng" dirty="0">
                <a:latin typeface="Arial Black" panose="020B0A04020102020204" pitchFamily="34" charset="0"/>
              </a:rPr>
              <a:t>first time</a:t>
            </a:r>
            <a:r>
              <a:rPr lang="en-US" sz="3600" b="0" dirty="0">
                <a:latin typeface="Arial Black" panose="020B0A04020102020204" pitchFamily="34" charset="0"/>
              </a:rPr>
              <a:t> you are using</a:t>
            </a:r>
            <a:br>
              <a:rPr lang="en-US" sz="3600" b="0" dirty="0">
                <a:latin typeface="Arial Black" panose="020B0A04020102020204" pitchFamily="34" charset="0"/>
              </a:rPr>
            </a:br>
            <a:r>
              <a:rPr lang="en-US" sz="3600" b="0" dirty="0">
                <a:latin typeface="Arial Black" panose="020B0A04020102020204" pitchFamily="34" charset="0"/>
              </a:rPr>
              <a:t>Alternative Textbook Formats at Mizzou?</a:t>
            </a:r>
          </a:p>
        </p:txBody>
      </p:sp>
      <p:sp>
        <p:nvSpPr>
          <p:cNvPr id="3" name="Content Placeholder 2"/>
          <p:cNvSpPr>
            <a:spLocks noGrp="1"/>
          </p:cNvSpPr>
          <p:nvPr>
            <p:ph idx="1"/>
          </p:nvPr>
        </p:nvSpPr>
        <p:spPr>
          <a:xfrm>
            <a:off x="838200" y="1660962"/>
            <a:ext cx="10515600" cy="3712896"/>
          </a:xfrm>
        </p:spPr>
        <p:txBody>
          <a:bodyPr>
            <a:normAutofit lnSpcReduction="10000"/>
          </a:bodyPr>
          <a:lstStyle/>
          <a:p>
            <a:pPr marL="0" indent="0">
              <a:buNone/>
            </a:pPr>
            <a:r>
              <a:rPr lang="en-US" sz="2000" i="1" dirty="0">
                <a:latin typeface="+mn-lt"/>
              </a:rPr>
              <a:t>If yes - </a:t>
            </a:r>
            <a:r>
              <a:rPr lang="en-US" sz="2000" dirty="0">
                <a:latin typeface="+mn-lt"/>
              </a:rPr>
              <a:t>there is a </a:t>
            </a:r>
            <a:r>
              <a:rPr lang="en-US" sz="2000" b="1" i="1" dirty="0">
                <a:latin typeface="+mn-lt"/>
              </a:rPr>
              <a:t>one-time step </a:t>
            </a:r>
            <a:r>
              <a:rPr lang="en-US" sz="2000" dirty="0">
                <a:latin typeface="+mn-lt"/>
              </a:rPr>
              <a:t>to finish setting up the accommodation: </a:t>
            </a:r>
          </a:p>
          <a:p>
            <a:pPr marL="0" indent="0">
              <a:buNone/>
            </a:pPr>
            <a:endParaRPr lang="en-US" sz="600" dirty="0">
              <a:latin typeface="+mn-lt"/>
            </a:endParaRPr>
          </a:p>
          <a:p>
            <a:r>
              <a:rPr lang="en-US" sz="1800" b="1" i="1" dirty="0">
                <a:latin typeface="+mn-lt"/>
              </a:rPr>
              <a:t>  Schedule and meet with the IT Accessible Center for an Alternative Text Consultation.   </a:t>
            </a:r>
          </a:p>
          <a:p>
            <a:pPr marL="0" indent="0">
              <a:buNone/>
            </a:pPr>
            <a:r>
              <a:rPr lang="en-US" sz="600" dirty="0">
                <a:latin typeface="+mn-lt"/>
              </a:rPr>
              <a:t>                 </a:t>
            </a:r>
          </a:p>
          <a:p>
            <a:pPr marL="0" indent="0">
              <a:buNone/>
            </a:pPr>
            <a:r>
              <a:rPr lang="en-US" sz="1800" dirty="0">
                <a:latin typeface="+mn-lt"/>
              </a:rPr>
              <a:t>     The consultation is to determine the best match of digital format for you.</a:t>
            </a:r>
          </a:p>
          <a:p>
            <a:pPr marL="0" indent="0">
              <a:buNone/>
            </a:pPr>
            <a:r>
              <a:rPr lang="en-US" sz="1800" dirty="0">
                <a:latin typeface="+mn-lt"/>
              </a:rPr>
              <a:t>     The IT Accessible Center will convert your books to the format that you decide on together.  </a:t>
            </a:r>
          </a:p>
          <a:p>
            <a:pPr marL="0" indent="0">
              <a:buNone/>
            </a:pPr>
            <a:r>
              <a:rPr lang="en-US" sz="1200" dirty="0">
                <a:latin typeface="+mn-lt"/>
              </a:rPr>
              <a:t>      </a:t>
            </a:r>
          </a:p>
          <a:p>
            <a:pPr marL="0" indent="0">
              <a:buNone/>
            </a:pPr>
            <a:r>
              <a:rPr lang="en-US" sz="2000" dirty="0">
                <a:latin typeface="+mn-lt"/>
              </a:rPr>
              <a:t> 	To schedule your consultation with the IT Accessible Center, contact: </a:t>
            </a:r>
          </a:p>
          <a:p>
            <a:pPr marL="0" indent="0">
              <a:buNone/>
            </a:pPr>
            <a:r>
              <a:rPr lang="en-US" sz="2000" dirty="0">
                <a:latin typeface="+mn-lt"/>
              </a:rPr>
              <a:t>         		</a:t>
            </a:r>
            <a:r>
              <a:rPr lang="en-US" sz="2000" b="1" dirty="0">
                <a:latin typeface="+mn-lt"/>
              </a:rPr>
              <a:t>Jennifer Thornhill</a:t>
            </a:r>
          </a:p>
          <a:p>
            <a:pPr marL="0" indent="0">
              <a:buNone/>
            </a:pPr>
            <a:r>
              <a:rPr lang="en-US" sz="2000" dirty="0">
                <a:latin typeface="+mn-lt"/>
              </a:rPr>
              <a:t>		Phone: (573) 884-8600</a:t>
            </a:r>
          </a:p>
          <a:p>
            <a:pPr marL="0" indent="0">
              <a:buNone/>
            </a:pPr>
            <a:r>
              <a:rPr lang="en-US" sz="2000" dirty="0">
                <a:latin typeface="+mn-lt"/>
              </a:rPr>
              <a:t>         		Email:  </a:t>
            </a:r>
            <a:r>
              <a:rPr lang="en-US" sz="2000" dirty="0">
                <a:latin typeface="+mn-lt"/>
                <a:hlinkClick r:id="rId2"/>
              </a:rPr>
              <a:t>ThornhillJ@missouri.edu</a:t>
            </a:r>
            <a:endParaRPr lang="en-US" sz="2000" dirty="0">
              <a:latin typeface="+mn-lt"/>
            </a:endParaRPr>
          </a:p>
          <a:p>
            <a:pPr marL="0" indent="0">
              <a:buNone/>
            </a:pPr>
            <a:endParaRPr lang="en-US" sz="2000" dirty="0"/>
          </a:p>
        </p:txBody>
      </p:sp>
    </p:spTree>
    <p:extLst>
      <p:ext uri="{BB962C8B-B14F-4D97-AF65-F5344CB8AC3E}">
        <p14:creationId xmlns:p14="http://schemas.microsoft.com/office/powerpoint/2010/main" val="396444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2C0B-1807-A296-556D-8F90ABC22746}"/>
              </a:ext>
            </a:extLst>
          </p:cNvPr>
          <p:cNvSpPr>
            <a:spLocks noGrp="1"/>
          </p:cNvSpPr>
          <p:nvPr>
            <p:ph type="title"/>
          </p:nvPr>
        </p:nvSpPr>
        <p:spPr>
          <a:xfrm>
            <a:off x="838199" y="534678"/>
            <a:ext cx="10918371" cy="828408"/>
          </a:xfrm>
        </p:spPr>
        <p:txBody>
          <a:bodyPr>
            <a:normAutofit fontScale="90000"/>
          </a:bodyPr>
          <a:lstStyle/>
          <a:p>
            <a:r>
              <a:rPr lang="en-US" dirty="0"/>
              <a:t>Step 1 - Request your accommodation letters</a:t>
            </a:r>
          </a:p>
        </p:txBody>
      </p:sp>
      <p:sp>
        <p:nvSpPr>
          <p:cNvPr id="3" name="Content Placeholder 2">
            <a:extLst>
              <a:ext uri="{FF2B5EF4-FFF2-40B4-BE49-F238E27FC236}">
                <a16:creationId xmlns:a16="http://schemas.microsoft.com/office/drawing/2014/main" id="{A4EEB990-7927-CBD5-CD39-8214231A9F96}"/>
              </a:ext>
            </a:extLst>
          </p:cNvPr>
          <p:cNvSpPr>
            <a:spLocks noGrp="1"/>
          </p:cNvSpPr>
          <p:nvPr>
            <p:ph idx="1"/>
          </p:nvPr>
        </p:nvSpPr>
        <p:spPr/>
        <p:txBody>
          <a:bodyPr/>
          <a:lstStyle/>
          <a:p>
            <a:r>
              <a:rPr lang="en-US" dirty="0"/>
              <a:t>To request an alternative format accommodation, you first need to generate your accommodation letter(s) and check that you are wanting to use “Alternative Textbook Format”</a:t>
            </a:r>
          </a:p>
          <a:p>
            <a:endParaRPr lang="en-US" dirty="0"/>
          </a:p>
          <a:p>
            <a:r>
              <a:rPr lang="en-US" dirty="0"/>
              <a:t>Please see our “</a:t>
            </a:r>
            <a:r>
              <a:rPr lang="en-US" dirty="0">
                <a:hlinkClick r:id="rId2"/>
              </a:rPr>
              <a:t>Requesting Accommodation Letters</a:t>
            </a:r>
            <a:r>
              <a:rPr lang="en-US" dirty="0"/>
              <a:t>” guide for more information</a:t>
            </a:r>
          </a:p>
          <a:p>
            <a:endParaRPr lang="en-US" dirty="0"/>
          </a:p>
        </p:txBody>
      </p:sp>
    </p:spTree>
    <p:extLst>
      <p:ext uri="{BB962C8B-B14F-4D97-AF65-F5344CB8AC3E}">
        <p14:creationId xmlns:p14="http://schemas.microsoft.com/office/powerpoint/2010/main" val="3101840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7155-50AF-B851-ACF3-EEBA2D69F39E}"/>
              </a:ext>
            </a:extLst>
          </p:cNvPr>
          <p:cNvSpPr>
            <a:spLocks noGrp="1"/>
          </p:cNvSpPr>
          <p:nvPr>
            <p:ph type="title"/>
          </p:nvPr>
        </p:nvSpPr>
        <p:spPr/>
        <p:txBody>
          <a:bodyPr>
            <a:normAutofit fontScale="90000"/>
          </a:bodyPr>
          <a:lstStyle/>
          <a:p>
            <a:r>
              <a:rPr lang="en-US" sz="4400" dirty="0">
                <a:solidFill>
                  <a:schemeClr val="bg1"/>
                </a:solidFill>
                <a:latin typeface="Arial Black" panose="020B0A04020102020204" pitchFamily="34" charset="0"/>
              </a:rPr>
              <a:t>Step 2 - Navigate to the Alternative Formats module</a:t>
            </a:r>
            <a:endParaRPr lang="en-US" dirty="0"/>
          </a:p>
        </p:txBody>
      </p:sp>
      <p:sp>
        <p:nvSpPr>
          <p:cNvPr id="3" name="Content Placeholder 2">
            <a:extLst>
              <a:ext uri="{FF2B5EF4-FFF2-40B4-BE49-F238E27FC236}">
                <a16:creationId xmlns:a16="http://schemas.microsoft.com/office/drawing/2014/main" id="{E6ECA2A6-A163-239F-9638-FA7AA57F9612}"/>
              </a:ext>
            </a:extLst>
          </p:cNvPr>
          <p:cNvSpPr>
            <a:spLocks noGrp="1"/>
          </p:cNvSpPr>
          <p:nvPr>
            <p:ph sz="half" idx="1"/>
          </p:nvPr>
        </p:nvSpPr>
        <p:spPr/>
        <p:txBody>
          <a:bodyPr>
            <a:normAutofit/>
          </a:bodyPr>
          <a:lstStyle/>
          <a:p>
            <a:r>
              <a:rPr lang="en-US" dirty="0"/>
              <a:t>Click on the “Alternative Formats” module in </a:t>
            </a:r>
            <a:r>
              <a:rPr lang="en-US" dirty="0" err="1"/>
              <a:t>myAccess</a:t>
            </a:r>
            <a:r>
              <a:rPr lang="en-US" dirty="0"/>
              <a:t>, located on the left-hand side of the screen.</a:t>
            </a:r>
          </a:p>
          <a:p>
            <a:r>
              <a:rPr lang="en-US" dirty="0"/>
              <a:t> click the “Review Requests or Add Books” button in the “My Requests” box</a:t>
            </a:r>
          </a:p>
          <a:p>
            <a:endParaRPr lang="en-US" dirty="0"/>
          </a:p>
        </p:txBody>
      </p:sp>
      <p:pic>
        <p:nvPicPr>
          <p:cNvPr id="6" name="Content Placeholder 5" descr="A screenshot of the My Requests box and Review or Add Books button within myAccess. ">
            <a:extLst>
              <a:ext uri="{FF2B5EF4-FFF2-40B4-BE49-F238E27FC236}">
                <a16:creationId xmlns:a16="http://schemas.microsoft.com/office/drawing/2014/main" id="{2649CBF9-F31C-4384-A9D8-73608BB295EB}"/>
              </a:ext>
            </a:extLst>
          </p:cNvPr>
          <p:cNvPicPr>
            <a:picLocks noGrp="1" noChangeAspect="1"/>
          </p:cNvPicPr>
          <p:nvPr>
            <p:ph sz="half" idx="2"/>
          </p:nvPr>
        </p:nvPicPr>
        <p:blipFill>
          <a:blip r:embed="rId2"/>
          <a:stretch>
            <a:fillRect/>
          </a:stretch>
        </p:blipFill>
        <p:spPr>
          <a:xfrm>
            <a:off x="7220713" y="1363086"/>
            <a:ext cx="3852570" cy="3686032"/>
          </a:xfrm>
        </p:spPr>
      </p:pic>
    </p:spTree>
    <p:extLst>
      <p:ext uri="{BB962C8B-B14F-4D97-AF65-F5344CB8AC3E}">
        <p14:creationId xmlns:p14="http://schemas.microsoft.com/office/powerpoint/2010/main" val="385466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04C21-47DD-927F-46FC-57B69B24228D}"/>
              </a:ext>
            </a:extLst>
          </p:cNvPr>
          <p:cNvSpPr>
            <a:spLocks noGrp="1"/>
          </p:cNvSpPr>
          <p:nvPr>
            <p:ph type="title"/>
          </p:nvPr>
        </p:nvSpPr>
        <p:spPr/>
        <p:txBody>
          <a:bodyPr>
            <a:normAutofit fontScale="90000"/>
          </a:bodyPr>
          <a:lstStyle/>
          <a:p>
            <a:r>
              <a:rPr lang="en-US" dirty="0"/>
              <a:t>Step 3 – Enter your book information</a:t>
            </a:r>
          </a:p>
        </p:txBody>
      </p:sp>
      <p:sp>
        <p:nvSpPr>
          <p:cNvPr id="8" name="Content Placeholder 7">
            <a:extLst>
              <a:ext uri="{FF2B5EF4-FFF2-40B4-BE49-F238E27FC236}">
                <a16:creationId xmlns:a16="http://schemas.microsoft.com/office/drawing/2014/main" id="{99F59995-8401-8C96-C579-4DCF91569D0F}"/>
              </a:ext>
            </a:extLst>
          </p:cNvPr>
          <p:cNvSpPr>
            <a:spLocks noGrp="1"/>
          </p:cNvSpPr>
          <p:nvPr>
            <p:ph sz="half" idx="1"/>
          </p:nvPr>
        </p:nvSpPr>
        <p:spPr>
          <a:xfrm>
            <a:off x="264687" y="1363086"/>
            <a:ext cx="6688771" cy="4625418"/>
          </a:xfrm>
        </p:spPr>
        <p:txBody>
          <a:bodyPr>
            <a:normAutofit fontScale="92500" lnSpcReduction="10000"/>
          </a:bodyPr>
          <a:lstStyle/>
          <a:p>
            <a:r>
              <a:rPr lang="en-US" sz="2400" dirty="0"/>
              <a:t>In the “Reading Material” box, use the “Select Class” dropdown to indicate which course the book is for </a:t>
            </a:r>
          </a:p>
          <a:p>
            <a:r>
              <a:rPr lang="en-US" sz="2400" dirty="0"/>
              <a:t>Enter your book information and please include the following: </a:t>
            </a:r>
          </a:p>
          <a:p>
            <a:pPr lvl="1"/>
            <a:r>
              <a:rPr lang="en-US" dirty="0"/>
              <a:t>Reading Material Title </a:t>
            </a:r>
          </a:p>
          <a:p>
            <a:pPr lvl="1"/>
            <a:r>
              <a:rPr lang="en-US" dirty="0"/>
              <a:t>ISBN </a:t>
            </a:r>
          </a:p>
          <a:p>
            <a:pPr lvl="2"/>
            <a:r>
              <a:rPr lang="en-US" dirty="0"/>
              <a:t>Please note the ISBN number is generally a 13-digit number starting with “978” located near the bottom of the book’s back cover</a:t>
            </a:r>
          </a:p>
          <a:p>
            <a:pPr lvl="1"/>
            <a:r>
              <a:rPr lang="en-US" dirty="0"/>
              <a:t>Publisher</a:t>
            </a:r>
          </a:p>
          <a:p>
            <a:pPr lvl="1"/>
            <a:r>
              <a:rPr lang="en-US" dirty="0"/>
              <a:t>Author</a:t>
            </a:r>
          </a:p>
          <a:p>
            <a:pPr lvl="1"/>
            <a:r>
              <a:rPr lang="en-US" dirty="0"/>
              <a:t>Edition, if applicable</a:t>
            </a:r>
          </a:p>
          <a:p>
            <a:r>
              <a:rPr lang="en-US" sz="2400" dirty="0"/>
              <a:t>Click “Submit Request”</a:t>
            </a:r>
          </a:p>
        </p:txBody>
      </p:sp>
      <p:pic>
        <p:nvPicPr>
          <p:cNvPr id="14" name="Content Placeholder 13" descr="Screenshot of Reading Material box and spaces to insert book information within myAccess">
            <a:extLst>
              <a:ext uri="{FF2B5EF4-FFF2-40B4-BE49-F238E27FC236}">
                <a16:creationId xmlns:a16="http://schemas.microsoft.com/office/drawing/2014/main" id="{2954424C-F6F7-B21B-BEAC-ACF22719FE44}"/>
              </a:ext>
            </a:extLst>
          </p:cNvPr>
          <p:cNvPicPr>
            <a:picLocks noGrp="1" noChangeAspect="1"/>
          </p:cNvPicPr>
          <p:nvPr>
            <p:ph sz="half" idx="2"/>
          </p:nvPr>
        </p:nvPicPr>
        <p:blipFill rotWithShape="1">
          <a:blip r:embed="rId3"/>
          <a:srcRect b="28446"/>
          <a:stretch/>
        </p:blipFill>
        <p:spPr>
          <a:xfrm>
            <a:off x="7278187" y="1197107"/>
            <a:ext cx="3289496" cy="3407839"/>
          </a:xfrm>
        </p:spPr>
      </p:pic>
      <p:pic>
        <p:nvPicPr>
          <p:cNvPr id="16" name="Picture 15" descr="Screenshot of Submit Request button within myAccess">
            <a:extLst>
              <a:ext uri="{FF2B5EF4-FFF2-40B4-BE49-F238E27FC236}">
                <a16:creationId xmlns:a16="http://schemas.microsoft.com/office/drawing/2014/main" id="{AD70CC90-4C42-BEA8-D49A-1B712B6FBB1C}"/>
              </a:ext>
            </a:extLst>
          </p:cNvPr>
          <p:cNvPicPr>
            <a:picLocks noChangeAspect="1"/>
          </p:cNvPicPr>
          <p:nvPr/>
        </p:nvPicPr>
        <p:blipFill>
          <a:blip r:embed="rId4"/>
          <a:stretch>
            <a:fillRect/>
          </a:stretch>
        </p:blipFill>
        <p:spPr>
          <a:xfrm>
            <a:off x="7894769" y="4732999"/>
            <a:ext cx="2056331" cy="1068751"/>
          </a:xfrm>
          <a:prstGeom prst="rect">
            <a:avLst/>
          </a:prstGeom>
        </p:spPr>
      </p:pic>
    </p:spTree>
    <p:extLst>
      <p:ext uri="{BB962C8B-B14F-4D97-AF65-F5344CB8AC3E}">
        <p14:creationId xmlns:p14="http://schemas.microsoft.com/office/powerpoint/2010/main" val="917675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93BF-565B-C0A5-9E93-4F65A0592CE4}"/>
              </a:ext>
            </a:extLst>
          </p:cNvPr>
          <p:cNvSpPr>
            <a:spLocks noGrp="1"/>
          </p:cNvSpPr>
          <p:nvPr>
            <p:ph type="title"/>
          </p:nvPr>
        </p:nvSpPr>
        <p:spPr/>
        <p:txBody>
          <a:bodyPr/>
          <a:lstStyle/>
          <a:p>
            <a:r>
              <a:rPr lang="en-US" dirty="0"/>
              <a:t>Step 4 - Provide receipts</a:t>
            </a:r>
          </a:p>
        </p:txBody>
      </p:sp>
      <p:sp>
        <p:nvSpPr>
          <p:cNvPr id="3" name="Content Placeholder 2">
            <a:extLst>
              <a:ext uri="{FF2B5EF4-FFF2-40B4-BE49-F238E27FC236}">
                <a16:creationId xmlns:a16="http://schemas.microsoft.com/office/drawing/2014/main" id="{9ECBACE7-F3AD-C670-ACC9-014109CB7837}"/>
              </a:ext>
            </a:extLst>
          </p:cNvPr>
          <p:cNvSpPr>
            <a:spLocks noGrp="1"/>
          </p:cNvSpPr>
          <p:nvPr>
            <p:ph sz="half" idx="1"/>
          </p:nvPr>
        </p:nvSpPr>
        <p:spPr>
          <a:xfrm>
            <a:off x="418169" y="1253331"/>
            <a:ext cx="5603990" cy="4351338"/>
          </a:xfrm>
        </p:spPr>
        <p:txBody>
          <a:bodyPr>
            <a:noAutofit/>
          </a:bodyPr>
          <a:lstStyle/>
          <a:p>
            <a:r>
              <a:rPr lang="en-US" sz="2200" dirty="0"/>
              <a:t>Students must provide proof of purchase before books can be converted.</a:t>
            </a:r>
          </a:p>
          <a:p>
            <a:r>
              <a:rPr lang="en-US" sz="2200" dirty="0"/>
              <a:t>After you have entered your book information a new “Receipt Needed” box will show up within your Alternative Formats module</a:t>
            </a:r>
          </a:p>
          <a:p>
            <a:r>
              <a:rPr lang="en-US" sz="2200" dirty="0"/>
              <a:t>Click on “Upload Receipt” button and the insert the receipt file as well as select which book the receipt is for </a:t>
            </a:r>
          </a:p>
          <a:p>
            <a:r>
              <a:rPr lang="en-US" sz="2200" dirty="0"/>
              <a:t>Lasty, Within the “Form Submission” box, click “Upload Receipt” </a:t>
            </a:r>
          </a:p>
        </p:txBody>
      </p:sp>
      <p:pic>
        <p:nvPicPr>
          <p:cNvPr id="6" name="Content Placeholder 5" descr="Screenshot of the Receipt Needed box and Upload Receipt button within myAccess">
            <a:extLst>
              <a:ext uri="{FF2B5EF4-FFF2-40B4-BE49-F238E27FC236}">
                <a16:creationId xmlns:a16="http://schemas.microsoft.com/office/drawing/2014/main" id="{1843B250-2355-039E-E4E8-315C1F869EF5}"/>
              </a:ext>
            </a:extLst>
          </p:cNvPr>
          <p:cNvPicPr>
            <a:picLocks noGrp="1" noChangeAspect="1"/>
          </p:cNvPicPr>
          <p:nvPr>
            <p:ph sz="half" idx="2"/>
          </p:nvPr>
        </p:nvPicPr>
        <p:blipFill>
          <a:blip r:embed="rId3"/>
          <a:stretch>
            <a:fillRect/>
          </a:stretch>
        </p:blipFill>
        <p:spPr>
          <a:xfrm>
            <a:off x="5899220" y="1840310"/>
            <a:ext cx="2635487" cy="2378735"/>
          </a:xfrm>
        </p:spPr>
      </p:pic>
      <p:pic>
        <p:nvPicPr>
          <p:cNvPr id="8" name="Picture 7" descr="Screenshot of the area within myAccess where you can upload your receipt file and select which book the receipt is for. ">
            <a:extLst>
              <a:ext uri="{FF2B5EF4-FFF2-40B4-BE49-F238E27FC236}">
                <a16:creationId xmlns:a16="http://schemas.microsoft.com/office/drawing/2014/main" id="{DF117806-58BB-2B05-F944-4E51983D0D3B}"/>
              </a:ext>
            </a:extLst>
          </p:cNvPr>
          <p:cNvPicPr>
            <a:picLocks noChangeAspect="1"/>
          </p:cNvPicPr>
          <p:nvPr/>
        </p:nvPicPr>
        <p:blipFill>
          <a:blip r:embed="rId4"/>
          <a:stretch>
            <a:fillRect/>
          </a:stretch>
        </p:blipFill>
        <p:spPr>
          <a:xfrm>
            <a:off x="8534707" y="1421473"/>
            <a:ext cx="2968503" cy="2797572"/>
          </a:xfrm>
          <a:prstGeom prst="rect">
            <a:avLst/>
          </a:prstGeom>
        </p:spPr>
      </p:pic>
      <p:pic>
        <p:nvPicPr>
          <p:cNvPr id="10" name="Picture 9" descr="Screenshot of the Form Submission box and Upload Receipt button within myAccess. ">
            <a:extLst>
              <a:ext uri="{FF2B5EF4-FFF2-40B4-BE49-F238E27FC236}">
                <a16:creationId xmlns:a16="http://schemas.microsoft.com/office/drawing/2014/main" id="{0D2F5FAD-A932-FC5B-8C66-61F2E6D5BFD7}"/>
              </a:ext>
            </a:extLst>
          </p:cNvPr>
          <p:cNvPicPr>
            <a:picLocks noChangeAspect="1"/>
          </p:cNvPicPr>
          <p:nvPr/>
        </p:nvPicPr>
        <p:blipFill>
          <a:blip r:embed="rId5"/>
          <a:stretch>
            <a:fillRect/>
          </a:stretch>
        </p:blipFill>
        <p:spPr>
          <a:xfrm>
            <a:off x="8534707" y="4219045"/>
            <a:ext cx="1776356" cy="1196321"/>
          </a:xfrm>
          <a:prstGeom prst="rect">
            <a:avLst/>
          </a:prstGeom>
        </p:spPr>
      </p:pic>
    </p:spTree>
    <p:extLst>
      <p:ext uri="{BB962C8B-B14F-4D97-AF65-F5344CB8AC3E}">
        <p14:creationId xmlns:p14="http://schemas.microsoft.com/office/powerpoint/2010/main" val="516092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C548-E9FB-A130-513E-9D87E6BBDA95}"/>
              </a:ext>
            </a:extLst>
          </p:cNvPr>
          <p:cNvSpPr>
            <a:spLocks noGrp="1"/>
          </p:cNvSpPr>
          <p:nvPr>
            <p:ph type="title"/>
          </p:nvPr>
        </p:nvSpPr>
        <p:spPr/>
        <p:txBody>
          <a:bodyPr/>
          <a:lstStyle/>
          <a:p>
            <a:r>
              <a:rPr lang="en-US" dirty="0"/>
              <a:t>Checking your book status</a:t>
            </a:r>
          </a:p>
        </p:txBody>
      </p:sp>
      <p:sp>
        <p:nvSpPr>
          <p:cNvPr id="3" name="Content Placeholder 2">
            <a:extLst>
              <a:ext uri="{FF2B5EF4-FFF2-40B4-BE49-F238E27FC236}">
                <a16:creationId xmlns:a16="http://schemas.microsoft.com/office/drawing/2014/main" id="{C77A543F-8BD4-AE86-A7EC-EDA79119D2EC}"/>
              </a:ext>
            </a:extLst>
          </p:cNvPr>
          <p:cNvSpPr>
            <a:spLocks noGrp="1"/>
          </p:cNvSpPr>
          <p:nvPr>
            <p:ph sz="half" idx="1"/>
          </p:nvPr>
        </p:nvSpPr>
        <p:spPr>
          <a:xfrm>
            <a:off x="838200" y="1483981"/>
            <a:ext cx="11353800" cy="4351338"/>
          </a:xfrm>
        </p:spPr>
        <p:txBody>
          <a:bodyPr/>
          <a:lstStyle/>
          <a:p>
            <a:r>
              <a:rPr lang="en-US" dirty="0"/>
              <a:t>After you have submitted your book information, they will show up in the “List of Book Requests” within the “Review Requests or Add Books” portion of the Alternative Formats module</a:t>
            </a:r>
          </a:p>
          <a:p>
            <a:r>
              <a:rPr lang="en-US" dirty="0"/>
              <a:t>This section is also where you can check the status of your books</a:t>
            </a:r>
          </a:p>
        </p:txBody>
      </p:sp>
      <p:pic>
        <p:nvPicPr>
          <p:cNvPr id="6" name="Content Placeholder 5" descr="Screenshot of List of Book Request box within Myaccess. There is a book request in the In progress status as well as a book in the completed status shown. ">
            <a:extLst>
              <a:ext uri="{FF2B5EF4-FFF2-40B4-BE49-F238E27FC236}">
                <a16:creationId xmlns:a16="http://schemas.microsoft.com/office/drawing/2014/main" id="{C014A248-0CE1-5EC8-5397-21A71A4C056E}"/>
              </a:ext>
            </a:extLst>
          </p:cNvPr>
          <p:cNvPicPr>
            <a:picLocks noGrp="1" noChangeAspect="1"/>
          </p:cNvPicPr>
          <p:nvPr>
            <p:ph sz="half" idx="2"/>
          </p:nvPr>
        </p:nvPicPr>
        <p:blipFill>
          <a:blip r:embed="rId2"/>
          <a:stretch>
            <a:fillRect/>
          </a:stretch>
        </p:blipFill>
        <p:spPr>
          <a:xfrm>
            <a:off x="1396720" y="3659650"/>
            <a:ext cx="10236759" cy="1971671"/>
          </a:xfrm>
        </p:spPr>
      </p:pic>
    </p:spTree>
    <p:extLst>
      <p:ext uri="{BB962C8B-B14F-4D97-AF65-F5344CB8AC3E}">
        <p14:creationId xmlns:p14="http://schemas.microsoft.com/office/powerpoint/2010/main" val="1846064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B64D3-C2FE-79D8-F73A-BF65D2F2FA58}"/>
              </a:ext>
            </a:extLst>
          </p:cNvPr>
          <p:cNvSpPr>
            <a:spLocks noGrp="1"/>
          </p:cNvSpPr>
          <p:nvPr>
            <p:ph type="title"/>
          </p:nvPr>
        </p:nvSpPr>
        <p:spPr/>
        <p:txBody>
          <a:bodyPr>
            <a:normAutofit fontScale="90000"/>
          </a:bodyPr>
          <a:lstStyle/>
          <a:p>
            <a:r>
              <a:rPr lang="en-US" dirty="0"/>
              <a:t>Step 5 - Download your alternative formats</a:t>
            </a:r>
          </a:p>
        </p:txBody>
      </p:sp>
      <p:sp>
        <p:nvSpPr>
          <p:cNvPr id="3" name="Content Placeholder 2">
            <a:extLst>
              <a:ext uri="{FF2B5EF4-FFF2-40B4-BE49-F238E27FC236}">
                <a16:creationId xmlns:a16="http://schemas.microsoft.com/office/drawing/2014/main" id="{FA35866B-ACE2-2AAC-6BD2-43D6E2D6AF83}"/>
              </a:ext>
            </a:extLst>
          </p:cNvPr>
          <p:cNvSpPr>
            <a:spLocks noGrp="1"/>
          </p:cNvSpPr>
          <p:nvPr>
            <p:ph sz="half" idx="1"/>
          </p:nvPr>
        </p:nvSpPr>
        <p:spPr/>
        <p:txBody>
          <a:bodyPr>
            <a:normAutofit/>
          </a:bodyPr>
          <a:lstStyle/>
          <a:p>
            <a:r>
              <a:rPr lang="en-US" dirty="0"/>
              <a:t>Books marked as “Complete” can be download from the IT Accessibility Center’s </a:t>
            </a:r>
            <a:r>
              <a:rPr lang="en-US" dirty="0">
                <a:hlinkClick r:id="rId2"/>
              </a:rPr>
              <a:t>A</a:t>
            </a:r>
            <a:r>
              <a:rPr lang="en-US" dirty="0">
                <a:hlinkClick r:id="rId2"/>
              </a:rPr>
              <a:t>lternative Formats</a:t>
            </a:r>
            <a:r>
              <a:rPr lang="en-US" dirty="0"/>
              <a:t> website</a:t>
            </a:r>
          </a:p>
          <a:p>
            <a:pPr lvl="1"/>
            <a:r>
              <a:rPr lang="en-US" dirty="0"/>
              <a:t>Log in with your University username and password, click “View” next to the desired material and then “View File” to download</a:t>
            </a:r>
          </a:p>
          <a:p>
            <a:endParaRPr lang="en-US" dirty="0"/>
          </a:p>
        </p:txBody>
      </p:sp>
      <p:pic>
        <p:nvPicPr>
          <p:cNvPr id="6" name="Picture 5" descr="Screenshot of the login page for the Alternative Formats Download web page. ">
            <a:extLst>
              <a:ext uri="{FF2B5EF4-FFF2-40B4-BE49-F238E27FC236}">
                <a16:creationId xmlns:a16="http://schemas.microsoft.com/office/drawing/2014/main" id="{5B05B801-4626-3E10-F962-18CB228C371E}"/>
              </a:ext>
            </a:extLst>
          </p:cNvPr>
          <p:cNvPicPr>
            <a:picLocks noChangeAspect="1"/>
          </p:cNvPicPr>
          <p:nvPr/>
        </p:nvPicPr>
        <p:blipFill>
          <a:blip r:embed="rId3"/>
          <a:stretch>
            <a:fillRect/>
          </a:stretch>
        </p:blipFill>
        <p:spPr>
          <a:xfrm>
            <a:off x="6172202" y="2551654"/>
            <a:ext cx="5866517" cy="1754691"/>
          </a:xfrm>
          <a:prstGeom prst="rect">
            <a:avLst/>
          </a:prstGeom>
        </p:spPr>
      </p:pic>
    </p:spTree>
    <p:extLst>
      <p:ext uri="{BB962C8B-B14F-4D97-AF65-F5344CB8AC3E}">
        <p14:creationId xmlns:p14="http://schemas.microsoft.com/office/powerpoint/2010/main" val="3413857766"/>
      </p:ext>
    </p:extLst>
  </p:cSld>
  <p:clrMapOvr>
    <a:masterClrMapping/>
  </p:clrMapOvr>
</p:sld>
</file>

<file path=ppt/theme/theme1.xml><?xml version="1.0" encoding="utf-8"?>
<a:theme xmlns:a="http://schemas.openxmlformats.org/drawingml/2006/main" name="MU-Powerpoint-Light-Wide">
  <a:themeElements>
    <a:clrScheme name="Mizzou Theme">
      <a:dk1>
        <a:srgbClr val="000000"/>
      </a:dk1>
      <a:lt1>
        <a:srgbClr val="000000"/>
      </a:lt1>
      <a:dk2>
        <a:srgbClr val="FEFFFF"/>
      </a:dk2>
      <a:lt2>
        <a:srgbClr val="FEFFFF"/>
      </a:lt2>
      <a:accent1>
        <a:srgbClr val="F4CF4B"/>
      </a:accent1>
      <a:accent2>
        <a:srgbClr val="900000"/>
      </a:accent2>
      <a:accent3>
        <a:srgbClr val="BD5B2B"/>
      </a:accent3>
      <a:accent4>
        <a:srgbClr val="69901D"/>
      </a:accent4>
      <a:accent5>
        <a:srgbClr val="1C5E90"/>
      </a:accent5>
      <a:accent6>
        <a:srgbClr val="8F8883"/>
      </a:accent6>
      <a:hlink>
        <a:srgbClr val="AB1500"/>
      </a:hlink>
      <a:folHlink>
        <a:srgbClr val="1C5E9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MU-Powerpoint-Light-Wide</Template>
  <TotalTime>2758</TotalTime>
  <Words>554</Words>
  <Application>Microsoft Office PowerPoint</Application>
  <PresentationFormat>Widescreen</PresentationFormat>
  <Paragraphs>53</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Arial</vt:lpstr>
      <vt:lpstr>Arial Black</vt:lpstr>
      <vt:lpstr>MU-Powerpoint-Light-Wide</vt:lpstr>
      <vt:lpstr>Requesting Alternative Formats</vt:lpstr>
      <vt:lpstr>About this Tutorial: </vt:lpstr>
      <vt:lpstr>Is this the first time you are using Alternative Textbook Formats at Mizzou?</vt:lpstr>
      <vt:lpstr>Step 1 - Request your accommodation letters</vt:lpstr>
      <vt:lpstr>Step 2 - Navigate to the Alternative Formats module</vt:lpstr>
      <vt:lpstr>Step 3 – Enter your book information</vt:lpstr>
      <vt:lpstr>Step 4 - Provide receipts</vt:lpstr>
      <vt:lpstr>Checking your book status</vt:lpstr>
      <vt:lpstr>Step 5 - Download your alternative formats</vt:lpstr>
      <vt:lpstr>Questions? </vt:lpstr>
    </vt:vector>
  </TitlesOfParts>
  <Company>University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Your myAccess Account</dc:title>
  <dc:creator>Sarabia, Stacy E.</dc:creator>
  <cp:lastModifiedBy>Brickley, Ashley M.</cp:lastModifiedBy>
  <cp:revision>196</cp:revision>
  <dcterms:created xsi:type="dcterms:W3CDTF">2016-03-17T13:57:11Z</dcterms:created>
  <dcterms:modified xsi:type="dcterms:W3CDTF">2024-08-05T13:29:23Z</dcterms:modified>
</cp:coreProperties>
</file>