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sldIdLst>
    <p:sldId id="256" r:id="rId2"/>
    <p:sldId id="258" r:id="rId3"/>
    <p:sldId id="262" r:id="rId4"/>
    <p:sldId id="261" r:id="rId5"/>
    <p:sldId id="274" r:id="rId6"/>
    <p:sldId id="264" r:id="rId7"/>
    <p:sldId id="266" r:id="rId8"/>
    <p:sldId id="267" r:id="rId9"/>
    <p:sldId id="268" r:id="rId10"/>
    <p:sldId id="272" r:id="rId11"/>
    <p:sldId id="273" r:id="rId12"/>
    <p:sldId id="269" r:id="rId13"/>
    <p:sldId id="257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EFEF"/>
    <a:srgbClr val="FFFFDF"/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8553F4-6818-47D6-8001-237E92DF1B6D}" v="10" dt="2024-07-26T19:17:39.3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8" autoAdjust="0"/>
    <p:restoredTop sz="94673" autoAdjust="0"/>
  </p:normalViewPr>
  <p:slideViewPr>
    <p:cSldViewPr snapToGrid="0">
      <p:cViewPr varScale="1">
        <p:scale>
          <a:sx n="103" d="100"/>
          <a:sy n="103" d="100"/>
        </p:scale>
        <p:origin x="12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9F0AE-B858-6947-983C-DAD7025B72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D74AD2-45D1-E04B-9C38-DEB1391C9F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005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EB63D-DF17-6944-AF4C-DEC82F8E7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4678"/>
            <a:ext cx="10515600" cy="82840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4135A6-D518-6E4B-9FB9-FC47A7298E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539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5B455-34E6-8B45-AD88-FC6C61D11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38A425-B7D1-A74A-8BFF-65B439A815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9667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1C285-B788-AD4B-995C-831229131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4678"/>
            <a:ext cx="10515600" cy="82840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1C736-1CE3-FF4F-B417-BEB866F26A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F5E480-B4C5-DF46-B761-4DDC18FB79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0662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9B4B2-2B5F-5D44-BEA7-3981A579F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75B595-1EE0-EE4C-AEDE-45DC8CAE78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09AFAF-62E0-0E41-8279-5ADF379609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33708C-37AA-7C45-9E3A-34F31007E7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E2CFD9-9917-C94A-BBE7-FA5CDFDE95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7356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25F28-B3B8-A14C-A6A8-7EC0BCD35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4678"/>
            <a:ext cx="10515600" cy="82840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81564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5236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42BFC-743B-0249-B22E-CF8CA003C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F0A2A3-3831-2E4C-9CCC-4E7986F20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50821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5EA2A0-D27A-4C43-AA6D-6F53D5BC5D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43823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4994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D75BF-82F8-3A4B-91B0-B88870AF3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AD6C77-038D-CB47-8C9C-54B58EA1F1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55439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901E7A-A060-D146-A662-7E3DAB88C3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48441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9284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1000">
              <a:schemeClr val="bg2">
                <a:lumMod val="20000"/>
                <a:lumOff val="80000"/>
              </a:schemeClr>
            </a:gs>
            <a:gs pos="70000">
              <a:schemeClr val="bg2">
                <a:lumMod val="60000"/>
                <a:lumOff val="4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DA28DA9-B8F4-4844-976F-29ACCB540CE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5494438"/>
            <a:ext cx="12192000" cy="13843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A2F378-5216-D84E-9E12-07D07AB19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81542"/>
            <a:ext cx="10515600" cy="3712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44E2985-11F7-5E4D-9068-33106610C45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53400" y="6158020"/>
            <a:ext cx="3200400" cy="473659"/>
          </a:xfrm>
          <a:prstGeom prst="rect">
            <a:avLst/>
          </a:prstGeom>
        </p:spPr>
      </p:pic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04715C6F-E634-544D-B4DA-E5CBE5DDF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56882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mudcnotes@missouri.e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mailto:mudcnotes@missouri.edu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Volunteer Notetakers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 complete guide on how to to sign-up as a Volunteer Notetaker with the MU Disability Center.</a:t>
            </a:r>
          </a:p>
        </p:txBody>
      </p:sp>
    </p:spTree>
    <p:extLst>
      <p:ext uri="{BB962C8B-B14F-4D97-AF65-F5344CB8AC3E}">
        <p14:creationId xmlns:p14="http://schemas.microsoft.com/office/powerpoint/2010/main" val="244865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11"/>
    </mc:Choice>
    <mc:Fallback xmlns="">
      <p:transition spd="slow" advTm="501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9ED7D8A-1235-C97C-F2F0-87FD3CAB6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Typing Notes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27E2206-7850-5045-47D3-5D619D332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1625"/>
            <a:ext cx="10515600" cy="4086225"/>
          </a:xfrm>
        </p:spPr>
        <p:txBody>
          <a:bodyPr>
            <a:normAutofit fontScale="85000" lnSpcReduction="20000"/>
          </a:bodyPr>
          <a:lstStyle/>
          <a:p>
            <a:r>
              <a:rPr lang="en-US" sz="2800" b="1" dirty="0"/>
              <a:t>Although we do not </a:t>
            </a:r>
            <a:r>
              <a:rPr lang="en-US" sz="2800" b="1" i="1" dirty="0"/>
              <a:t>require</a:t>
            </a:r>
            <a:r>
              <a:rPr lang="en-US" sz="2800" b="1" dirty="0"/>
              <a:t> all notes to be typed, we prefer this method to ensure full accessibility. </a:t>
            </a:r>
          </a:p>
          <a:p>
            <a:pPr lvl="1"/>
            <a:r>
              <a:rPr lang="en-US" b="1" dirty="0"/>
              <a:t>In certain situations, it is possible that typed notes will be </a:t>
            </a:r>
            <a:r>
              <a:rPr lang="en-US" b="1" u="sng" dirty="0"/>
              <a:t>required</a:t>
            </a:r>
            <a:r>
              <a:rPr lang="en-US" b="1" dirty="0"/>
              <a:t> based on student accommodation needs.</a:t>
            </a:r>
          </a:p>
          <a:p>
            <a:endParaRPr lang="en-US" b="1" dirty="0"/>
          </a:p>
          <a:p>
            <a:r>
              <a:rPr lang="en-US" sz="2800" b="1" dirty="0"/>
              <a:t>If you choose to submit only handwritten notes, they </a:t>
            </a:r>
            <a:r>
              <a:rPr lang="en-US" sz="2800" b="1" u="sng" dirty="0"/>
              <a:t>must</a:t>
            </a:r>
            <a:r>
              <a:rPr lang="en-US" sz="2800" b="1" dirty="0"/>
              <a:t> be legible and pages accurately labeled. </a:t>
            </a:r>
          </a:p>
          <a:p>
            <a:endParaRPr lang="en-US" sz="2800" b="1" dirty="0"/>
          </a:p>
          <a:p>
            <a:r>
              <a:rPr lang="en-US" b="1" dirty="0"/>
              <a:t>The notes you upload </a:t>
            </a:r>
            <a:r>
              <a:rPr lang="en-US" sz="2800" b="1" dirty="0"/>
              <a:t>are frequently reviewed for quality. If needed, we will ask for you to type your notes. </a:t>
            </a:r>
          </a:p>
          <a:p>
            <a:pPr lvl="1"/>
            <a:r>
              <a:rPr lang="en-US" b="1" dirty="0"/>
              <a:t>If you are unable to provide typed notes, we reserve the right to reassign the class to a different volunteer to ensure we are meeting the student’s accommodation needs. </a:t>
            </a:r>
          </a:p>
        </p:txBody>
      </p:sp>
    </p:spTree>
    <p:extLst>
      <p:ext uri="{BB962C8B-B14F-4D97-AF65-F5344CB8AC3E}">
        <p14:creationId xmlns:p14="http://schemas.microsoft.com/office/powerpoint/2010/main" val="215229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216"/>
    </mc:Choice>
    <mc:Fallback xmlns="">
      <p:transition spd="slow" advTm="18216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Notetaker Stipend Eligibility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DD7B2F-FE57-8037-FC91-6CA3B4F76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6569"/>
            <a:ext cx="10515600" cy="3854174"/>
          </a:xfrm>
        </p:spPr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Eligibility for the Notetaker Stipend requires: </a:t>
            </a:r>
          </a:p>
          <a:p>
            <a:pPr lvl="1"/>
            <a:r>
              <a:rPr lang="en-US" b="1" dirty="0">
                <a:latin typeface="+mn-lt"/>
              </a:rPr>
              <a:t>Consistently uploading quality notes in a timely manner to the notetaker portal</a:t>
            </a:r>
          </a:p>
          <a:p>
            <a:pPr lvl="1"/>
            <a:r>
              <a:rPr lang="en-US" b="1" dirty="0">
                <a:latin typeface="+mn-lt"/>
              </a:rPr>
              <a:t>Completion of required trainings in the Canvas Notetaking Assistance Program</a:t>
            </a:r>
            <a:endParaRPr lang="en-US" sz="2800" b="1" dirty="0">
              <a:latin typeface="+mn-lt"/>
            </a:endParaRPr>
          </a:p>
          <a:p>
            <a:pPr lvl="2"/>
            <a:r>
              <a:rPr lang="en-US" b="1" dirty="0">
                <a:latin typeface="+mn-lt"/>
              </a:rPr>
              <a:t>You will receive an email notification with an invitation to the Notetaking Assistance Program Canvas site once you’ve been assigned as a Notetaker.</a:t>
            </a:r>
          </a:p>
        </p:txBody>
      </p:sp>
    </p:spTree>
    <p:extLst>
      <p:ext uri="{BB962C8B-B14F-4D97-AF65-F5344CB8AC3E}">
        <p14:creationId xmlns:p14="http://schemas.microsoft.com/office/powerpoint/2010/main" val="96727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4"/>
    </mc:Choice>
    <mc:Fallback xmlns="">
      <p:transition spd="slow" advTm="1504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25E370F-EFC1-D326-4CD4-A22722580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Notetaker Stipend Eligibility, cont.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2431B7A-BA25-AC3D-C183-3949221B1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0290"/>
            <a:ext cx="10515600" cy="3712896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latin typeface="+mn-lt"/>
              </a:rPr>
              <a:t>Current stipend levels can be found on our “Volunteer to be a Peer Notetaker” website.  </a:t>
            </a:r>
          </a:p>
          <a:p>
            <a:pPr lvl="1"/>
            <a:r>
              <a:rPr lang="en-US" b="1" i="1" dirty="0">
                <a:solidFill>
                  <a:schemeClr val="bg1"/>
                </a:solidFill>
                <a:latin typeface="+mn-lt"/>
              </a:rPr>
              <a:t>Please note; stipends are based on the total number of courses notes were taken for, </a:t>
            </a:r>
            <a:r>
              <a:rPr lang="en-US" b="1" i="1" u="sng" dirty="0">
                <a:solidFill>
                  <a:schemeClr val="bg1"/>
                </a:solidFill>
                <a:latin typeface="+mn-lt"/>
              </a:rPr>
              <a:t>not</a:t>
            </a:r>
            <a:r>
              <a:rPr lang="en-US" b="1" i="1" dirty="0">
                <a:solidFill>
                  <a:schemeClr val="bg1"/>
                </a:solidFill>
                <a:latin typeface="+mn-lt"/>
              </a:rPr>
              <a:t> per course.</a:t>
            </a:r>
          </a:p>
          <a:p>
            <a:r>
              <a:rPr lang="en-US" b="1" dirty="0">
                <a:latin typeface="+mn-lt"/>
              </a:rPr>
              <a:t>Eligibility for a stipend is determined near the end of each semester. </a:t>
            </a:r>
          </a:p>
          <a:p>
            <a:pPr lvl="1"/>
            <a:r>
              <a:rPr lang="en-US" b="1" dirty="0">
                <a:latin typeface="+mn-lt"/>
              </a:rPr>
              <a:t>If eligible for a stipend, you will receive an email from the Student Affairs Business Office with instruction on what needs to be provided for your stipend deposit. </a:t>
            </a:r>
          </a:p>
          <a:p>
            <a:r>
              <a:rPr lang="en-US" sz="2800" b="1" dirty="0">
                <a:latin typeface="+mn-lt"/>
              </a:rPr>
              <a:t>Stipends are sent out after the end of the semester and will either be mailed or direct deposited into your bank account.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2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5400" dirty="0"/>
              <a:t>Thank You!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>
                <a:cs typeface="Arial" panose="020B0604020202020204" pitchFamily="34" charset="0"/>
              </a:rPr>
              <a:t>Thank you for volunteering to be a peer notetaker. </a:t>
            </a:r>
          </a:p>
          <a:p>
            <a:pPr marL="0" indent="0" algn="ctr">
              <a:buNone/>
            </a:pPr>
            <a:endParaRPr lang="en-US" b="1" dirty="0"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b="1" dirty="0">
                <a:cs typeface="Arial" panose="020B0604020202020204" pitchFamily="34" charset="0"/>
              </a:rPr>
              <a:t>You are helping to ensure equal access for students with disabilities, making it possible for them to participate fully in their education. </a:t>
            </a:r>
          </a:p>
        </p:txBody>
      </p:sp>
    </p:spTree>
    <p:extLst>
      <p:ext uri="{BB962C8B-B14F-4D97-AF65-F5344CB8AC3E}">
        <p14:creationId xmlns:p14="http://schemas.microsoft.com/office/powerpoint/2010/main" val="253012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01"/>
    </mc:Choice>
    <mc:Fallback xmlns="">
      <p:transition spd="slow" advTm="650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B43317-968A-F203-B1D1-012FA761A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71860"/>
            <a:ext cx="10515600" cy="3222578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1" dirty="0"/>
              <a:t>Should you have any questions about the Volunteer Notetaker Program, please feel free to contact the Accommodations Coordinator by email at </a:t>
            </a:r>
            <a:r>
              <a:rPr lang="en-US" sz="2800" b="1" dirty="0">
                <a:solidFill>
                  <a:srgbClr val="0070C0"/>
                </a:solidFill>
                <a:hlinkClick r:id="rId2"/>
              </a:rPr>
              <a:t>mudcnotes@missouri.edu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</a:rPr>
              <a:t>or call (573) 882-4696.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414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1BA932A-FE4C-D409-80EA-C29E55D08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51543"/>
            <a:ext cx="9776396" cy="1096029"/>
          </a:xfrm>
        </p:spPr>
        <p:txBody>
          <a:bodyPr>
            <a:normAutofit/>
          </a:bodyPr>
          <a:lstStyle/>
          <a:p>
            <a:r>
              <a:rPr lang="en-US" dirty="0"/>
              <a:t>Step 1: Log into the Notetaker Portal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BC637FA-6FA0-1BA1-6547-65EF8EEAB0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645921"/>
            <a:ext cx="4571198" cy="3484418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000" dirty="0"/>
              <a:t>There are two ways to access the portal: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From the “Volunteer as a Peer Notetaker” site, found in the “Get Involved” tab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Usin</a:t>
            </a:r>
            <a:r>
              <a:rPr lang="en-US" dirty="0"/>
              <a:t>g 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 “Notetaker Login” button further down on our homepage under our welcome message(s)</a:t>
            </a:r>
          </a:p>
          <a:p>
            <a:endParaRPr lang="en-US" dirty="0"/>
          </a:p>
          <a:p>
            <a:pPr algn="ctr"/>
            <a:r>
              <a:rPr lang="en-US" dirty="0"/>
              <a:t>Regardless of the method used, you’ll be prompted to log into the system with your University Pawprint and password.</a:t>
            </a:r>
          </a:p>
        </p:txBody>
      </p:sp>
      <p:grpSp>
        <p:nvGrpSpPr>
          <p:cNvPr id="38" name="Group 37" descr="Screenshot of the Disability Center's homepage. A menu is open at the top under the &quot;Get Involved&quot; tab that includes &quot;Volunteer as a Peer Notetaker&quot; as the second option. Below, a list of buttons are shown, with &quot;Notetaker Login&quot; showing first in the second row. ">
            <a:extLst>
              <a:ext uri="{FF2B5EF4-FFF2-40B4-BE49-F238E27FC236}">
                <a16:creationId xmlns:a16="http://schemas.microsoft.com/office/drawing/2014/main" id="{34B8D099-D28B-F063-8C05-011F17794165}"/>
              </a:ext>
            </a:extLst>
          </p:cNvPr>
          <p:cNvGrpSpPr/>
          <p:nvPr/>
        </p:nvGrpSpPr>
        <p:grpSpPr>
          <a:xfrm>
            <a:off x="5524390" y="1247572"/>
            <a:ext cx="6475586" cy="3964507"/>
            <a:chOff x="5099821" y="428194"/>
            <a:chExt cx="7092179" cy="4300619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DF0263FC-CC04-0FF1-D0AB-22CE742A1D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99821" y="428194"/>
              <a:ext cx="7092179" cy="2769931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55F7D929-8694-2CD1-5A85-037A69EB45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7952"/>
            <a:stretch/>
          </p:blipFill>
          <p:spPr>
            <a:xfrm>
              <a:off x="5099821" y="3198125"/>
              <a:ext cx="7092179" cy="15306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0707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85"/>
    </mc:Choice>
    <mc:Fallback xmlns="">
      <p:transition spd="slow" advTm="10085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B389EDEB-D41B-D6D1-5248-3E61974F4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26" y="315168"/>
            <a:ext cx="10515600" cy="828408"/>
          </a:xfrm>
        </p:spPr>
        <p:txBody>
          <a:bodyPr>
            <a:normAutofit fontScale="90000"/>
          </a:bodyPr>
          <a:lstStyle/>
          <a:p>
            <a:r>
              <a:rPr lang="en-US" dirty="0"/>
              <a:t>Step 2: Create your Notetaker Profile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D04D11-2A85-D1BF-1143-F7F12F6C9D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0624" y="1479776"/>
            <a:ext cx="5380102" cy="435133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2200" i="1" dirty="0">
                <a:latin typeface="+mn-lt"/>
              </a:rPr>
              <a:t>If you have been a notetaker before and already have an account established, you can skip this step.</a:t>
            </a:r>
          </a:p>
          <a:p>
            <a:pPr marL="0" indent="0" algn="ctr">
              <a:buNone/>
            </a:pPr>
            <a:endParaRPr lang="en-US" sz="2200" i="1" dirty="0">
              <a:latin typeface="+mn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+mn-lt"/>
              </a:rPr>
              <a:t>Read the Eligibility Requirements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+mn-lt"/>
              </a:rPr>
              <a:t>Provide the following:</a:t>
            </a:r>
          </a:p>
          <a:p>
            <a:pPr lvl="1"/>
            <a:r>
              <a:rPr lang="en-US" b="1" dirty="0">
                <a:latin typeface="+mn-lt"/>
              </a:rPr>
              <a:t>First and Last Name</a:t>
            </a:r>
          </a:p>
          <a:p>
            <a:pPr lvl="1"/>
            <a:r>
              <a:rPr lang="en-US" b="1" dirty="0">
                <a:latin typeface="+mn-lt"/>
              </a:rPr>
              <a:t>Student ID#</a:t>
            </a:r>
          </a:p>
          <a:p>
            <a:pPr lvl="1"/>
            <a:r>
              <a:rPr lang="en-US" b="1" dirty="0">
                <a:latin typeface="+mn-lt"/>
              </a:rPr>
              <a:t>Mizzou Email Address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+mn-lt"/>
              </a:rPr>
              <a:t>Click “Create Notetaker Account” in the bottom left-hand corner of the screen </a:t>
            </a:r>
          </a:p>
        </p:txBody>
      </p:sp>
      <p:pic>
        <p:nvPicPr>
          <p:cNvPr id="7" name="Content Placeholder 6" descr="Screenshot of notetaker welcome page. ">
            <a:extLst>
              <a:ext uri="{FF2B5EF4-FFF2-40B4-BE49-F238E27FC236}">
                <a16:creationId xmlns:a16="http://schemas.microsoft.com/office/drawing/2014/main" id="{B8EDC165-8605-268F-0986-AB73A44DC9A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02101" y="1363086"/>
            <a:ext cx="628989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01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82"/>
    </mc:Choice>
    <mc:Fallback xmlns="">
      <p:transition spd="slow" advTm="10182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B6D6D-5915-C0C5-9087-769D0B28B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152" y="379230"/>
            <a:ext cx="10515600" cy="828408"/>
          </a:xfrm>
        </p:spPr>
        <p:txBody>
          <a:bodyPr>
            <a:normAutofit fontScale="90000"/>
          </a:bodyPr>
          <a:lstStyle/>
          <a:p>
            <a:r>
              <a:rPr lang="en-US" dirty="0"/>
              <a:t>Step 3: Provide your course information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1DE90E-8AEB-1343-EB23-744A648A79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8704" y="1606169"/>
            <a:ext cx="5599176" cy="4351338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2800" dirty="0"/>
              <a:t>Once you’ve created a notetaker account, you will be directed to your main dashboard within MyAccess. </a:t>
            </a:r>
          </a:p>
          <a:p>
            <a:pPr algn="l"/>
            <a:endParaRPr lang="en-US" sz="2800" dirty="0"/>
          </a:p>
          <a:p>
            <a:pPr algn="l"/>
            <a:r>
              <a:rPr lang="en-US" sz="2800" dirty="0"/>
              <a:t>Click on the “Notetaker” tab on the left-hand side of the page </a:t>
            </a:r>
          </a:p>
          <a:p>
            <a:pPr algn="l"/>
            <a:endParaRPr lang="en-US" sz="2800" dirty="0"/>
          </a:p>
          <a:p>
            <a:r>
              <a:rPr lang="en-US" sz="2800" dirty="0"/>
              <a:t>Enter the CRN for each course you are willing to serve as a peer notetaker and click “Add Courses” </a:t>
            </a:r>
          </a:p>
          <a:p>
            <a:pPr algn="l"/>
            <a:endParaRPr lang="en-US" dirty="0"/>
          </a:p>
        </p:txBody>
      </p:sp>
      <p:pic>
        <p:nvPicPr>
          <p:cNvPr id="9" name="Content Placeholder 8" descr="Screenshot of portal. Under &quot;important message&quot; is a header &quot;Add courses&quot; a box titled &quot;2024-summer&quot; is below and includes various smaller text boxes to include CRN. A button titled &quot;Add courses&quot; is at the bottom of the page.">
            <a:extLst>
              <a:ext uri="{FF2B5EF4-FFF2-40B4-BE49-F238E27FC236}">
                <a16:creationId xmlns:a16="http://schemas.microsoft.com/office/drawing/2014/main" id="{6E310B35-D0D1-E86B-3FA1-B626415E9D2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29" t="16083" r="55056" b="314"/>
          <a:stretch/>
        </p:blipFill>
        <p:spPr>
          <a:xfrm>
            <a:off x="6095999" y="948882"/>
            <a:ext cx="5971001" cy="488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97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50"/>
    </mc:Choice>
    <mc:Fallback xmlns="">
      <p:transition spd="slow" advTm="1265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0ED39B69-5ED0-5D0E-3C6D-F75A438E7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212" y="464923"/>
            <a:ext cx="10515600" cy="828408"/>
          </a:xfrm>
        </p:spPr>
        <p:txBody>
          <a:bodyPr/>
          <a:lstStyle/>
          <a:p>
            <a:r>
              <a:rPr lang="en-US" dirty="0"/>
              <a:t>Finding your CRN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4AFC441-7F7A-6DD8-64F0-1C7F1650DE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5212" y="1627535"/>
            <a:ext cx="5181600" cy="4351338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Log into your myZou account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Click on </a:t>
            </a:r>
            <a:r>
              <a:rPr lang="en-US" b="1" dirty="0"/>
              <a:t>Student Center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Next to each of your classes will be a 5-digit number. This is the CRN you will enter to request a notetaking assignment. </a:t>
            </a:r>
          </a:p>
          <a:p>
            <a:endParaRPr lang="en-US" dirty="0"/>
          </a:p>
        </p:txBody>
      </p:sp>
      <p:pic>
        <p:nvPicPr>
          <p:cNvPr id="21" name="Content Placeholder 20" descr="Screenshot of the student center. Under &quot;Fall 2024 Semester Schedule&quot; a red circle surrounds a 5 digit number in parentheses under &quot;English 1000-57&quot;">
            <a:extLst>
              <a:ext uri="{FF2B5EF4-FFF2-40B4-BE49-F238E27FC236}">
                <a16:creationId xmlns:a16="http://schemas.microsoft.com/office/drawing/2014/main" id="{291D0D5E-D96F-2926-2972-D4048F59207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2" y="1627535"/>
            <a:ext cx="5414586" cy="358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50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00"/>
    </mc:Choice>
    <mc:Fallback xmlns="">
      <p:transition spd="slow" advTm="104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F253EE4-29F2-E288-0EE3-1C8FB3C9E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4678"/>
            <a:ext cx="5895975" cy="828408"/>
          </a:xfrm>
        </p:spPr>
        <p:txBody>
          <a:bodyPr>
            <a:normAutofit fontScale="90000"/>
          </a:bodyPr>
          <a:lstStyle/>
          <a:p>
            <a:r>
              <a:rPr lang="en-US" dirty="0"/>
              <a:t>Step 4: Confirm and Sign Agreement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CC9B4FE-B70E-70E0-693A-0B8E038A1A4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Check the boxes on the right-hand side next to the course(s) in which you are willing to share notes. </a:t>
            </a:r>
          </a:p>
          <a:p>
            <a:endParaRPr lang="en-US" dirty="0"/>
          </a:p>
          <a:p>
            <a:r>
              <a:rPr lang="en-US" dirty="0"/>
              <a:t>Read the Verify and Agreement Statement. </a:t>
            </a:r>
          </a:p>
          <a:p>
            <a:endParaRPr lang="en-US" dirty="0"/>
          </a:p>
          <a:p>
            <a:r>
              <a:rPr lang="en-US" dirty="0"/>
              <a:t>Type your name at the bottom. </a:t>
            </a:r>
          </a:p>
          <a:p>
            <a:pPr lvl="1"/>
            <a:r>
              <a:rPr lang="en-US" dirty="0"/>
              <a:t>Be sure to type your name exactly as shown</a:t>
            </a:r>
          </a:p>
          <a:p>
            <a:pPr algn="ctr"/>
            <a:endParaRPr lang="en-US" dirty="0"/>
          </a:p>
          <a:p>
            <a:r>
              <a:rPr lang="en-US" dirty="0"/>
              <a:t>Click “Submit Your Notetaker Contract”</a:t>
            </a:r>
          </a:p>
          <a:p>
            <a:endParaRPr lang="en-US" dirty="0"/>
          </a:p>
        </p:txBody>
      </p:sp>
      <p:pic>
        <p:nvPicPr>
          <p:cNvPr id="11" name="Content Placeholder 10" descr="A screenshot of the notetaker portal. A list of classes is at the top, with a checkbox clicked next to English 1000. Underneath, a Verify and Agreement Statement is listed, which includes a space for an e-signature. Below this, a button titled &quot;Submit your request&quot; is visible. ">
            <a:extLst>
              <a:ext uri="{FF2B5EF4-FFF2-40B4-BE49-F238E27FC236}">
                <a16:creationId xmlns:a16="http://schemas.microsoft.com/office/drawing/2014/main" id="{2B865F79-2CAC-88C7-6739-FA02BD4165F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22269" y="97516"/>
            <a:ext cx="5369731" cy="607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60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85"/>
    </mc:Choice>
    <mc:Fallback xmlns="">
      <p:transition spd="slow" advTm="10885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AA18D9B-2254-EF5D-70AA-11570B83C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5: Confirm your Assignment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D825491-9446-F363-1AD9-8FE71D7636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3518" y="1445382"/>
            <a:ext cx="11026521" cy="2587122"/>
          </a:xfrm>
        </p:spPr>
        <p:txBody>
          <a:bodyPr>
            <a:normAutofit fontScale="70000" lnSpcReduction="20000"/>
          </a:bodyPr>
          <a:lstStyle/>
          <a:p>
            <a:r>
              <a:rPr lang="en-US" sz="2800" dirty="0"/>
              <a:t>If you are matched as a notetaker, you’ll receive an email to your Mizzou </a:t>
            </a:r>
            <a:r>
              <a:rPr lang="en-US" dirty="0"/>
              <a:t>account. </a:t>
            </a:r>
          </a:p>
          <a:p>
            <a:endParaRPr lang="en-US" sz="2800" dirty="0"/>
          </a:p>
          <a:p>
            <a:r>
              <a:rPr lang="en-US" dirty="0"/>
              <a:t>To </a:t>
            </a:r>
            <a:r>
              <a:rPr lang="en-US" i="1" dirty="0"/>
              <a:t>CONFIRM</a:t>
            </a:r>
            <a:r>
              <a:rPr lang="en-US" dirty="0"/>
              <a:t> your assignment, log back into the Notetaker Portal and click “Confirm.”</a:t>
            </a:r>
          </a:p>
          <a:p>
            <a:pPr lvl="1"/>
            <a:r>
              <a:rPr lang="en-US" dirty="0"/>
              <a:t>This step must be completed before you can upload any notes to the system. </a:t>
            </a:r>
          </a:p>
          <a:p>
            <a:pPr lvl="1"/>
            <a:endParaRPr lang="en-US" sz="2800" dirty="0"/>
          </a:p>
          <a:p>
            <a:r>
              <a:rPr lang="en-US" sz="2800" dirty="0"/>
              <a:t>If you </a:t>
            </a:r>
            <a:r>
              <a:rPr lang="en-US" sz="2800" i="1" dirty="0"/>
              <a:t>DENY</a:t>
            </a:r>
            <a:r>
              <a:rPr lang="en-US" sz="2800" dirty="0"/>
              <a:t> your assignment, you will be removed from this class and another volunteer will be assigned.   </a:t>
            </a:r>
          </a:p>
        </p:txBody>
      </p:sp>
      <p:pic>
        <p:nvPicPr>
          <p:cNvPr id="11" name="Content Placeholder 10" descr="A screenshot of a table with two courses listed. On the right-hand side next to each course is a Status section. One course is listed as 'cancelled' as and the other is listed as 'not confirmed' followed by links to 'confirm' or 'deny'">
            <a:extLst>
              <a:ext uri="{FF2B5EF4-FFF2-40B4-BE49-F238E27FC236}">
                <a16:creationId xmlns:a16="http://schemas.microsoft.com/office/drawing/2014/main" id="{4A517430-9C87-D90B-8CB1-DF806337BAC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103558" y="4032504"/>
            <a:ext cx="7984883" cy="167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14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8523">
        <p:split orient="vert"/>
      </p:transition>
    </mc:Choice>
    <mc:Fallback xmlns="">
      <p:transition spd="slow" advTm="18523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84F5F-2A32-4488-281B-A7CE63535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6: Uploading Notes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1BA254-B7DE-319C-02FD-77652D9BAE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3024" y="1459865"/>
            <a:ext cx="6867612" cy="4351338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dirty="0"/>
              <a:t>After you’ve confirmed the assignment, you should start uploading notes as soon as possible.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US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From your account, on the left-hand side of the screen you’ll see the “</a:t>
            </a:r>
            <a:r>
              <a:rPr lang="en-US" b="1" dirty="0"/>
              <a:t>Assignments</a:t>
            </a:r>
            <a:r>
              <a:rPr lang="en-US" dirty="0"/>
              <a:t>” section.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Click on “</a:t>
            </a:r>
            <a:r>
              <a:rPr lang="en-US" b="1" dirty="0"/>
              <a:t>Upload and View Notes,</a:t>
            </a:r>
            <a:r>
              <a:rPr lang="en-US" dirty="0"/>
              <a:t>” where you’ll be taken to the uploads section.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US" dirty="0"/>
          </a:p>
          <a:p>
            <a:pPr marL="0" indent="0" algn="ctr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i="1" dirty="0">
                <a:latin typeface="+mj-lt"/>
              </a:rPr>
              <a:t>Reminder: We ask that notes are submitted within 1-2 days after each class period (when applicable). </a:t>
            </a:r>
          </a:p>
          <a:p>
            <a:pPr marL="0" indent="0" algn="ctr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i="1" dirty="0">
                <a:latin typeface="+mj-lt"/>
              </a:rPr>
              <a:t>If there are days where notes were not needed, please email </a:t>
            </a:r>
            <a:r>
              <a:rPr lang="en-US" i="1" dirty="0"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mudcnotes@missouri.edu</a:t>
            </a:r>
            <a:r>
              <a:rPr lang="en-US" i="1" dirty="0">
                <a:latin typeface="+mj-lt"/>
              </a:rPr>
              <a:t> to let us know. </a:t>
            </a:r>
          </a:p>
          <a:p>
            <a:endParaRPr lang="en-US" dirty="0"/>
          </a:p>
        </p:txBody>
      </p:sp>
      <p:pic>
        <p:nvPicPr>
          <p:cNvPr id="10" name="Content Placeholder 9" descr="Screenshot of navigation pane in portal. Heading reads &quot;Assignments&quot; and below links include &quot;my assignments&quot; &quot;upload and view notes&quot; and &quot;agreements&quot;">
            <a:extLst>
              <a:ext uri="{FF2B5EF4-FFF2-40B4-BE49-F238E27FC236}">
                <a16:creationId xmlns:a16="http://schemas.microsoft.com/office/drawing/2014/main" id="{E879AA4A-614B-8019-0638-65C05F29119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842972" y="1587881"/>
            <a:ext cx="3702620" cy="247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49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32"/>
    </mc:Choice>
    <mc:Fallback xmlns="">
      <p:transition spd="slow" advTm="17032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181E93-2D8B-C964-D62F-30FFDE7B1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6, continued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0B89F38-E4A3-85AC-C883-366B587E7E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1956" y="1571101"/>
            <a:ext cx="5345784" cy="4351338"/>
          </a:xfrm>
        </p:spPr>
        <p:txBody>
          <a:bodyPr>
            <a:normAutofit fontScale="62500" lnSpcReduction="20000"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Select the class you are uploading notes for from the drop-down menu (if you are signed up for more than one class). 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Choose which week they are for by clicking the drop-down menu  </a:t>
            </a:r>
            <a:r>
              <a:rPr lang="en-US" sz="2800" i="1" dirty="0"/>
              <a:t>“</a:t>
            </a:r>
            <a:r>
              <a:rPr lang="en-US" sz="2800" b="1" i="1" dirty="0"/>
              <a:t>Notes for</a:t>
            </a:r>
            <a:r>
              <a:rPr lang="en-US" sz="2800" i="1" dirty="0"/>
              <a:t>*:” 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Select the day of the week by clicking the box next to the days listed.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Click “</a:t>
            </a:r>
            <a:r>
              <a:rPr lang="en-US" sz="2800" b="1" i="1" dirty="0"/>
              <a:t>Choose File</a:t>
            </a:r>
            <a:r>
              <a:rPr lang="en-US" sz="2800" dirty="0"/>
              <a:t>” and find the notes that you want to upload then click “</a:t>
            </a:r>
            <a:r>
              <a:rPr lang="en-US" sz="2800" b="1" i="1" dirty="0"/>
              <a:t>Upload Notes</a:t>
            </a:r>
            <a:r>
              <a:rPr lang="en-US" sz="2800" dirty="0"/>
              <a:t>”.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u="sng" dirty="0"/>
              <a:t>Files cannot be more than 5 GB in size.</a:t>
            </a:r>
            <a:r>
              <a:rPr lang="en-US" sz="2800" dirty="0"/>
              <a:t> </a:t>
            </a:r>
          </a:p>
          <a:p>
            <a:endParaRPr lang="en-US" dirty="0"/>
          </a:p>
        </p:txBody>
      </p:sp>
      <p:pic>
        <p:nvPicPr>
          <p:cNvPr id="10" name="Content Placeholder 9" descr="Screenshot of portal. Box is titled &quot;File Information&quot; Options within it include: Select class, Notes for, Select days, select file, and a button to upload notes.">
            <a:extLst>
              <a:ext uri="{FF2B5EF4-FFF2-40B4-BE49-F238E27FC236}">
                <a16:creationId xmlns:a16="http://schemas.microsoft.com/office/drawing/2014/main" id="{C619C4FA-028E-EF89-BF9F-2AD5704121C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6000" y="1571101"/>
            <a:ext cx="5958134" cy="311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68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478"/>
    </mc:Choice>
    <mc:Fallback xmlns="">
      <p:transition spd="slow" advTm="20478"/>
    </mc:Fallback>
  </mc:AlternateContent>
</p:sld>
</file>

<file path=ppt/theme/theme1.xml><?xml version="1.0" encoding="utf-8"?>
<a:theme xmlns:a="http://schemas.openxmlformats.org/drawingml/2006/main" name="MU-Powerpoint-PageTear-Light-Wide">
  <a:themeElements>
    <a:clrScheme name="Mizzou Theme">
      <a:dk1>
        <a:srgbClr val="000000"/>
      </a:dk1>
      <a:lt1>
        <a:srgbClr val="000000"/>
      </a:lt1>
      <a:dk2>
        <a:srgbClr val="FEFFFF"/>
      </a:dk2>
      <a:lt2>
        <a:srgbClr val="FEFFFF"/>
      </a:lt2>
      <a:accent1>
        <a:srgbClr val="F4CF4B"/>
      </a:accent1>
      <a:accent2>
        <a:srgbClr val="900000"/>
      </a:accent2>
      <a:accent3>
        <a:srgbClr val="BD5B2B"/>
      </a:accent3>
      <a:accent4>
        <a:srgbClr val="69901D"/>
      </a:accent4>
      <a:accent5>
        <a:srgbClr val="1C5E90"/>
      </a:accent5>
      <a:accent6>
        <a:srgbClr val="8F8883"/>
      </a:accent6>
      <a:hlink>
        <a:srgbClr val="AB1500"/>
      </a:hlink>
      <a:folHlink>
        <a:srgbClr val="1C5E9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MU-Powerpoint-PageTear-Light-Wide</Template>
  <TotalTime>11893</TotalTime>
  <Words>926</Words>
  <Application>Microsoft Office PowerPoint</Application>
  <PresentationFormat>Widescreen</PresentationFormat>
  <Paragraphs>82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Arial Black</vt:lpstr>
      <vt:lpstr>MU-Powerpoint-PageTear-Light-Wide</vt:lpstr>
      <vt:lpstr>Volunteer Notetakers</vt:lpstr>
      <vt:lpstr>Step 1: Log into the Notetaker Portal</vt:lpstr>
      <vt:lpstr>Step 2: Create your Notetaker Profile</vt:lpstr>
      <vt:lpstr>Step 3: Provide your course information</vt:lpstr>
      <vt:lpstr>Finding your CRN</vt:lpstr>
      <vt:lpstr>Step 4: Confirm and Sign Agreement</vt:lpstr>
      <vt:lpstr>Step 5: Confirm your Assignment</vt:lpstr>
      <vt:lpstr>Step 6: Uploading Notes</vt:lpstr>
      <vt:lpstr>Step 6, continued</vt:lpstr>
      <vt:lpstr>Typing Notes</vt:lpstr>
      <vt:lpstr>Notetaker Stipend Eligibility</vt:lpstr>
      <vt:lpstr>Notetaker Stipend Eligibility, cont.</vt:lpstr>
      <vt:lpstr>Thank You!</vt:lpstr>
      <vt:lpstr>Questions? </vt:lpstr>
    </vt:vector>
  </TitlesOfParts>
  <Company>University of Missouri-Columbia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Volunteer Notetakers</dc:title>
  <dc:creator>Sarabia, Stacy E.</dc:creator>
  <cp:lastModifiedBy>Brickley, Ashley</cp:lastModifiedBy>
  <cp:revision>97</cp:revision>
  <dcterms:created xsi:type="dcterms:W3CDTF">2017-12-05T17:28:57Z</dcterms:created>
  <dcterms:modified xsi:type="dcterms:W3CDTF">2024-07-26T19:21:52Z</dcterms:modified>
</cp:coreProperties>
</file>