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92" r:id="rId2"/>
    <p:sldId id="305" r:id="rId3"/>
    <p:sldId id="342" r:id="rId4"/>
    <p:sldId id="336" r:id="rId5"/>
    <p:sldId id="344" r:id="rId6"/>
    <p:sldId id="338" r:id="rId7"/>
    <p:sldId id="339" r:id="rId8"/>
    <p:sldId id="345" r:id="rId9"/>
    <p:sldId id="343" r:id="rId10"/>
  </p:sldIdLst>
  <p:sldSz cx="12192000" cy="6858000"/>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napToGrid="0">
      <p:cViewPr varScale="1">
        <p:scale>
          <a:sx n="114" d="100"/>
          <a:sy n="114" d="100"/>
        </p:scale>
        <p:origin x="8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bia, Stacy E." userId="c1e238ae-c750-4b61-a8e8-5613b1c026c1" providerId="ADAL" clId="{B017E109-D72D-4238-BCAB-DBF66EF0434E}"/>
    <pc:docChg chg="custSel modSld">
      <pc:chgData name="Sarabia, Stacy E." userId="c1e238ae-c750-4b61-a8e8-5613b1c026c1" providerId="ADAL" clId="{B017E109-D72D-4238-BCAB-DBF66EF0434E}" dt="2022-12-21T14:18:24.158" v="66" actId="1076"/>
      <pc:docMkLst>
        <pc:docMk/>
      </pc:docMkLst>
      <pc:sldChg chg="modSp mod">
        <pc:chgData name="Sarabia, Stacy E." userId="c1e238ae-c750-4b61-a8e8-5613b1c026c1" providerId="ADAL" clId="{B017E109-D72D-4238-BCAB-DBF66EF0434E}" dt="2022-12-21T14:17:21.554" v="63" actId="20577"/>
        <pc:sldMkLst>
          <pc:docMk/>
          <pc:sldMk cId="854918800" sldId="305"/>
        </pc:sldMkLst>
        <pc:spChg chg="mod">
          <ac:chgData name="Sarabia, Stacy E." userId="c1e238ae-c750-4b61-a8e8-5613b1c026c1" providerId="ADAL" clId="{B017E109-D72D-4238-BCAB-DBF66EF0434E}" dt="2022-12-21T14:17:21.554" v="63" actId="20577"/>
          <ac:spMkLst>
            <pc:docMk/>
            <pc:sldMk cId="854918800" sldId="305"/>
            <ac:spMk id="10" creationId="{00000000-0000-0000-0000-000000000000}"/>
          </ac:spMkLst>
        </pc:spChg>
      </pc:sldChg>
      <pc:sldChg chg="modSp mod">
        <pc:chgData name="Sarabia, Stacy E." userId="c1e238ae-c750-4b61-a8e8-5613b1c026c1" providerId="ADAL" clId="{B017E109-D72D-4238-BCAB-DBF66EF0434E}" dt="2022-12-21T14:18:24.158" v="66" actId="1076"/>
        <pc:sldMkLst>
          <pc:docMk/>
          <pc:sldMk cId="3952221787" sldId="345"/>
        </pc:sldMkLst>
        <pc:spChg chg="mod">
          <ac:chgData name="Sarabia, Stacy E." userId="c1e238ae-c750-4b61-a8e8-5613b1c026c1" providerId="ADAL" clId="{B017E109-D72D-4238-BCAB-DBF66EF0434E}" dt="2022-12-21T14:18:12.026" v="65" actId="33524"/>
          <ac:spMkLst>
            <pc:docMk/>
            <pc:sldMk cId="3952221787" sldId="345"/>
            <ac:spMk id="2" creationId="{577BBC26-7D67-48E9-8666-77A4E2BBE457}"/>
          </ac:spMkLst>
        </pc:spChg>
        <pc:picChg chg="mod">
          <ac:chgData name="Sarabia, Stacy E." userId="c1e238ae-c750-4b61-a8e8-5613b1c026c1" providerId="ADAL" clId="{B017E109-D72D-4238-BCAB-DBF66EF0434E}" dt="2022-12-21T14:18:24.158" v="66" actId="1076"/>
          <ac:picMkLst>
            <pc:docMk/>
            <pc:sldMk cId="3952221787" sldId="345"/>
            <ac:picMk id="4" creationId="{6B84EF63-5F32-4D4A-A9FC-CBBCFBDED23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71532"/>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71532"/>
          </a:xfrm>
          <a:prstGeom prst="rect">
            <a:avLst/>
          </a:prstGeom>
        </p:spPr>
        <p:txBody>
          <a:bodyPr vert="horz" lIns="93753" tIns="46877" rIns="93753" bIns="46877" rtlCol="0"/>
          <a:lstStyle>
            <a:lvl1pPr algn="r">
              <a:defRPr sz="1200"/>
            </a:lvl1pPr>
          </a:lstStyle>
          <a:p>
            <a:fld id="{2E4484BB-889C-4AFD-8FA2-CD036B477F4C}" type="datetimeFigureOut">
              <a:rPr lang="en-US" smtClean="0"/>
              <a:t>12/21/2022</a:t>
            </a:fld>
            <a:endParaRPr lang="en-US"/>
          </a:p>
        </p:txBody>
      </p:sp>
      <p:sp>
        <p:nvSpPr>
          <p:cNvPr id="4" name="Footer Placeholder 3"/>
          <p:cNvSpPr>
            <a:spLocks noGrp="1"/>
          </p:cNvSpPr>
          <p:nvPr>
            <p:ph type="ftr" sz="quarter" idx="2"/>
          </p:nvPr>
        </p:nvSpPr>
        <p:spPr>
          <a:xfrm>
            <a:off x="0" y="8926469"/>
            <a:ext cx="3037840" cy="471531"/>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926469"/>
            <a:ext cx="3037840" cy="471531"/>
          </a:xfrm>
          <a:prstGeom prst="rect">
            <a:avLst/>
          </a:prstGeom>
        </p:spPr>
        <p:txBody>
          <a:bodyPr vert="horz" lIns="93753" tIns="46877" rIns="93753" bIns="46877" rtlCol="0" anchor="b"/>
          <a:lstStyle>
            <a:lvl1pPr algn="r">
              <a:defRPr sz="1200"/>
            </a:lvl1pPr>
          </a:lstStyle>
          <a:p>
            <a:fld id="{ACAF07F7-3EFD-46CC-9972-D886A400D731}" type="slidenum">
              <a:rPr lang="en-US" smtClean="0"/>
              <a:t>‹#›</a:t>
            </a:fld>
            <a:endParaRPr lang="en-US"/>
          </a:p>
        </p:txBody>
      </p:sp>
    </p:spTree>
    <p:extLst>
      <p:ext uri="{BB962C8B-B14F-4D97-AF65-F5344CB8AC3E}">
        <p14:creationId xmlns:p14="http://schemas.microsoft.com/office/powerpoint/2010/main" val="3624269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F0AE-B858-6947-983C-DAD7025B72C7}"/>
              </a:ext>
            </a:extLst>
          </p:cNvPr>
          <p:cNvSpPr>
            <a:spLocks noGrp="1"/>
          </p:cNvSpPr>
          <p:nvPr>
            <p:ph type="ctrTitle"/>
          </p:nvPr>
        </p:nvSpPr>
        <p:spPr>
          <a:xfrm>
            <a:off x="1524000" y="1122363"/>
            <a:ext cx="9144000" cy="2387600"/>
          </a:xfrm>
          <a:prstGeom prst="rect">
            <a:avLst/>
          </a:prstGeom>
        </p:spPr>
        <p:txBody>
          <a:bodyPr anchor="b"/>
          <a:lstStyle>
            <a:lvl1pPr algn="ctr">
              <a:defRPr sz="60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9D74AD2-45D1-E04B-9C38-DEB1391C9F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8051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B63D-DF17-6944-AF4C-DEC82F8E72BF}"/>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14135A6-D518-6E4B-9FB9-FC47A7298EC6}"/>
              </a:ext>
            </a:extLst>
          </p:cNvPr>
          <p:cNvSpPr>
            <a:spLocks noGrp="1"/>
          </p:cNvSpPr>
          <p:nvPr>
            <p:ph idx="1"/>
          </p:nvPr>
        </p:nvSpPr>
        <p:spPr/>
        <p:txBody>
          <a:bodyPr/>
          <a:lstStyle>
            <a:lvl1pPr>
              <a:defRPr b="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688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B455-34E6-8B45-AD88-FC6C61D11F1C}"/>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638A425-B7D1-A74A-8BFF-65B439A815D3}"/>
              </a:ext>
            </a:extLst>
          </p:cNvPr>
          <p:cNvSpPr>
            <a:spLocks noGrp="1"/>
          </p:cNvSpPr>
          <p:nvPr>
            <p:ph type="body" idx="1"/>
          </p:nvPr>
        </p:nvSpPr>
        <p:spPr>
          <a:xfrm>
            <a:off x="831850" y="4589463"/>
            <a:ext cx="10515600" cy="1500187"/>
          </a:xfrm>
        </p:spPr>
        <p:txBody>
          <a:bodyPr/>
          <a:lstStyle>
            <a:lvl1pPr marL="0" indent="0">
              <a:buNone/>
              <a:defRPr sz="2400" b="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60217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C285-B788-AD4B-995C-8312291317FA}"/>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DF1C736-1CE3-FF4F-B417-BEB866F26A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F5E480-B4C5-DF46-B761-4DDC18FB79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43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B4B2-2B5F-5D44-BEA7-3981A579FF75}"/>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C75B595-1EE0-EE4C-AEDE-45DC8CAE7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09AFAF-62E0-0E41-8279-5ADF379609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33708C-37AA-7C45-9E3A-34F31007E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2CFD9-9917-C94A-BBE7-FA5CDFDE95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330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5F28-B3B8-A14C-A6A8-7EC0BCD3573F}"/>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1028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1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2BFC-743B-0249-B22E-CF8CA003CC7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F0A2A3-3831-2E4C-9CCC-4E7986F201C6}"/>
              </a:ext>
            </a:extLst>
          </p:cNvPr>
          <p:cNvSpPr>
            <a:spLocks noGrp="1"/>
          </p:cNvSpPr>
          <p:nvPr>
            <p:ph idx="1"/>
          </p:nvPr>
        </p:nvSpPr>
        <p:spPr>
          <a:xfrm>
            <a:off x="5183188" y="987425"/>
            <a:ext cx="6172200" cy="45082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EA2A0-D27A-4C43-AA6D-6F53D5BC5D76}"/>
              </a:ext>
            </a:extLst>
          </p:cNvPr>
          <p:cNvSpPr>
            <a:spLocks noGrp="1"/>
          </p:cNvSpPr>
          <p:nvPr>
            <p:ph type="body" sz="half" idx="2"/>
          </p:nvPr>
        </p:nvSpPr>
        <p:spPr>
          <a:xfrm>
            <a:off x="839788" y="2057400"/>
            <a:ext cx="3932237" cy="34382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42730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75BF-82F8-3A4B-91B0-B88870AF310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D6C77-038D-CB47-8C9C-54B58EA1F103}"/>
              </a:ext>
            </a:extLst>
          </p:cNvPr>
          <p:cNvSpPr>
            <a:spLocks noGrp="1"/>
          </p:cNvSpPr>
          <p:nvPr>
            <p:ph type="pic" idx="1"/>
          </p:nvPr>
        </p:nvSpPr>
        <p:spPr>
          <a:xfrm>
            <a:off x="5183188" y="987425"/>
            <a:ext cx="6172200" cy="45543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3901E7A-A060-D146-A662-7E3DAB88C3F6}"/>
              </a:ext>
            </a:extLst>
          </p:cNvPr>
          <p:cNvSpPr>
            <a:spLocks noGrp="1"/>
          </p:cNvSpPr>
          <p:nvPr>
            <p:ph type="body" sz="half" idx="2"/>
          </p:nvPr>
        </p:nvSpPr>
        <p:spPr>
          <a:xfrm>
            <a:off x="839788" y="2057400"/>
            <a:ext cx="3932237" cy="348441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1719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1000">
              <a:schemeClr val="bg2">
                <a:lumMod val="20000"/>
                <a:lumOff val="80000"/>
              </a:schemeClr>
            </a:gs>
            <a:gs pos="70000">
              <a:schemeClr val="bg2">
                <a:lumMod val="60000"/>
                <a:lumOff val="40000"/>
              </a:schemeClr>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A2F378-5216-D84E-9E12-07D07AB19125}"/>
              </a:ext>
            </a:extLst>
          </p:cNvPr>
          <p:cNvSpPr>
            <a:spLocks noGrp="1"/>
          </p:cNvSpPr>
          <p:nvPr>
            <p:ph type="body" idx="1"/>
          </p:nvPr>
        </p:nvSpPr>
        <p:spPr>
          <a:xfrm>
            <a:off x="838200" y="1781542"/>
            <a:ext cx="10515600" cy="371289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6">
            <a:extLst>
              <a:ext uri="{FF2B5EF4-FFF2-40B4-BE49-F238E27FC236}">
                <a16:creationId xmlns:a16="http://schemas.microsoft.com/office/drawing/2014/main" id="{04715C6F-E634-544D-B4DA-E5CBE5DDF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6" name="Rectangle 5">
            <a:extLst>
              <a:ext uri="{FF2B5EF4-FFF2-40B4-BE49-F238E27FC236}">
                <a16:creationId xmlns:a16="http://schemas.microsoft.com/office/drawing/2014/main" id="{DAEC6A6C-D39E-514A-8D7D-64E7D3C23510}"/>
              </a:ext>
            </a:extLst>
          </p:cNvPr>
          <p:cNvSpPr/>
          <p:nvPr/>
        </p:nvSpPr>
        <p:spPr>
          <a:xfrm>
            <a:off x="-3" y="5982789"/>
            <a:ext cx="12192000" cy="87521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772815DD-AEEC-E24D-9BEE-B4151E447943}"/>
              </a:ext>
            </a:extLst>
          </p:cNvPr>
          <p:cNvPicPr>
            <a:picLocks noChangeAspect="1"/>
          </p:cNvPicPr>
          <p:nvPr/>
        </p:nvPicPr>
        <p:blipFill>
          <a:blip r:embed="rId11"/>
          <a:stretch>
            <a:fillRect/>
          </a:stretch>
        </p:blipFill>
        <p:spPr>
          <a:xfrm>
            <a:off x="8268788" y="6065070"/>
            <a:ext cx="3542212" cy="696228"/>
          </a:xfrm>
          <a:prstGeom prst="rect">
            <a:avLst/>
          </a:prstGeom>
        </p:spPr>
      </p:pic>
    </p:spTree>
    <p:extLst>
      <p:ext uri="{BB962C8B-B14F-4D97-AF65-F5344CB8AC3E}">
        <p14:creationId xmlns:p14="http://schemas.microsoft.com/office/powerpoint/2010/main" val="23523910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1337" y="746234"/>
            <a:ext cx="10515600" cy="2435845"/>
          </a:xfrm>
        </p:spPr>
        <p:txBody>
          <a:bodyPr>
            <a:normAutofit fontScale="90000"/>
          </a:bodyPr>
          <a:lstStyle/>
          <a:p>
            <a:pPr algn="ctr"/>
            <a:r>
              <a:rPr lang="en-US" b="0" dirty="0"/>
              <a:t>Exam Accommodation Requests &amp; Exam Policies and Procedures</a:t>
            </a:r>
          </a:p>
        </p:txBody>
      </p:sp>
      <p:sp>
        <p:nvSpPr>
          <p:cNvPr id="4" name="TextBox 3"/>
          <p:cNvSpPr txBox="1"/>
          <p:nvPr/>
        </p:nvSpPr>
        <p:spPr>
          <a:xfrm>
            <a:off x="2235527" y="3844470"/>
            <a:ext cx="7720945" cy="1015663"/>
          </a:xfrm>
          <a:prstGeom prst="rect">
            <a:avLst/>
          </a:prstGeom>
          <a:noFill/>
        </p:spPr>
        <p:txBody>
          <a:bodyPr wrap="square" rtlCol="0">
            <a:spAutoFit/>
          </a:bodyPr>
          <a:lstStyle/>
          <a:p>
            <a:pPr algn="ctr"/>
            <a:r>
              <a:rPr lang="en-US" sz="2000" dirty="0"/>
              <a:t>This tutorial will guide you on how to enter in exam requests if you plan to take your exams and/or finals with the Disability Center, as well as cover exam policies and procedures. </a:t>
            </a:r>
          </a:p>
        </p:txBody>
      </p:sp>
    </p:spTree>
    <p:extLst>
      <p:ext uri="{BB962C8B-B14F-4D97-AF65-F5344CB8AC3E}">
        <p14:creationId xmlns:p14="http://schemas.microsoft.com/office/powerpoint/2010/main" val="240934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74218" y="1815313"/>
            <a:ext cx="11238522" cy="385326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500" dirty="0">
                <a:latin typeface="+mj-lt"/>
              </a:rPr>
              <a:t>All non-final exam/quiz requests must be submitted at least 7 days in advance during the fall and spring semesters. At least 3 days notice for exams/quizzes during the summer.</a:t>
            </a:r>
          </a:p>
          <a:p>
            <a:pPr>
              <a:lnSpc>
                <a:spcPct val="110000"/>
              </a:lnSpc>
            </a:pPr>
            <a:endParaRPr lang="en-US" sz="2500" dirty="0">
              <a:latin typeface="+mj-lt"/>
            </a:endParaRPr>
          </a:p>
          <a:p>
            <a:pPr>
              <a:lnSpc>
                <a:spcPct val="110000"/>
              </a:lnSpc>
            </a:pPr>
            <a:r>
              <a:rPr lang="en-US" sz="2500" u="sng" dirty="0">
                <a:latin typeface="+mj-lt"/>
              </a:rPr>
              <a:t>There is a separate deadline date</a:t>
            </a:r>
            <a:r>
              <a:rPr lang="en-US" sz="2500" dirty="0">
                <a:latin typeface="+mj-lt"/>
              </a:rPr>
              <a:t> for scheduling exams during weeks 15 and 16. The exams office will send out the deadline date and reminders for that deadline throughout the semester. </a:t>
            </a:r>
          </a:p>
          <a:p>
            <a:pPr marL="0" indent="0">
              <a:buNone/>
            </a:pPr>
            <a:endParaRPr lang="en-US" sz="2600" dirty="0">
              <a:latin typeface="+mj-lt"/>
            </a:endParaRPr>
          </a:p>
          <a:p>
            <a:pPr marL="0" indent="0" algn="ctr">
              <a:buNone/>
            </a:pPr>
            <a:r>
              <a:rPr lang="en-US" sz="2600" dirty="0">
                <a:latin typeface="+mj-lt"/>
              </a:rPr>
              <a:t>ADVICE: Schedule them all at once, if you can!</a:t>
            </a:r>
          </a:p>
          <a:p>
            <a:pPr marL="0" indent="0">
              <a:buFont typeface="Arial" panose="020B0604020202020204" pitchFamily="34" charset="0"/>
              <a:buNone/>
            </a:pPr>
            <a:endParaRPr lang="en-US" sz="1600" dirty="0"/>
          </a:p>
        </p:txBody>
      </p:sp>
      <p:sp>
        <p:nvSpPr>
          <p:cNvPr id="6" name="Rectangle 5"/>
          <p:cNvSpPr/>
          <p:nvPr/>
        </p:nvSpPr>
        <p:spPr>
          <a:xfrm>
            <a:off x="3045479" y="457088"/>
            <a:ext cx="6096000" cy="1077218"/>
          </a:xfrm>
          <a:prstGeom prst="rect">
            <a:avLst/>
          </a:prstGeom>
        </p:spPr>
        <p:txBody>
          <a:bodyPr>
            <a:spAutoFit/>
          </a:bodyPr>
          <a:lstStyle/>
          <a:p>
            <a:pPr algn="ctr"/>
            <a:r>
              <a:rPr lang="en-US" sz="3200" b="1" dirty="0">
                <a:latin typeface="+mj-lt"/>
                <a:ea typeface="Verdana" panose="020B0604030504040204" pitchFamily="34" charset="0"/>
                <a:cs typeface="Verdana" panose="020B0604030504040204" pitchFamily="34" charset="0"/>
              </a:rPr>
              <a:t>Exam Policies and Procedures</a:t>
            </a:r>
            <a:br>
              <a:rPr lang="en-US" sz="3200" b="1" dirty="0">
                <a:latin typeface="+mj-lt"/>
                <a:ea typeface="Verdana" panose="020B0604030504040204" pitchFamily="34" charset="0"/>
                <a:cs typeface="Verdana" panose="020B0604030504040204" pitchFamily="34" charset="0"/>
              </a:rPr>
            </a:br>
            <a:r>
              <a:rPr lang="en-US" sz="3200" b="1" dirty="0">
                <a:latin typeface="+mj-lt"/>
                <a:ea typeface="Verdana" panose="020B0604030504040204" pitchFamily="34" charset="0"/>
                <a:cs typeface="Verdana" panose="020B0604030504040204" pitchFamily="34" charset="0"/>
              </a:rPr>
              <a:t>(Extremely Important!)</a:t>
            </a:r>
            <a:endParaRPr lang="en-US" sz="3200" b="1" dirty="0">
              <a:latin typeface="+mj-lt"/>
            </a:endParaRPr>
          </a:p>
        </p:txBody>
      </p:sp>
    </p:spTree>
    <p:extLst>
      <p:ext uri="{BB962C8B-B14F-4D97-AF65-F5344CB8AC3E}">
        <p14:creationId xmlns:p14="http://schemas.microsoft.com/office/powerpoint/2010/main" val="85491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4677"/>
            <a:ext cx="10515600" cy="1146977"/>
          </a:xfrm>
        </p:spPr>
        <p:txBody>
          <a:bodyPr>
            <a:normAutofit fontScale="90000"/>
          </a:bodyPr>
          <a:lstStyle/>
          <a:p>
            <a:r>
              <a:rPr lang="en-US" dirty="0">
                <a:solidFill>
                  <a:schemeClr val="bg1"/>
                </a:solidFill>
              </a:rPr>
              <a:t>Step 1 – go to the “Exam Access” section in your </a:t>
            </a:r>
            <a:r>
              <a:rPr lang="en-US" dirty="0" err="1">
                <a:solidFill>
                  <a:schemeClr val="bg1"/>
                </a:solidFill>
              </a:rPr>
              <a:t>myAccess</a:t>
            </a:r>
            <a:r>
              <a:rPr lang="en-US" dirty="0">
                <a:solidFill>
                  <a:schemeClr val="bg1"/>
                </a:solidFill>
              </a:rPr>
              <a:t> Account</a:t>
            </a:r>
            <a:endParaRPr lang="en-US"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050835"/>
            <a:ext cx="3026794" cy="3436966"/>
          </a:xfrm>
          <a:prstGeom prst="rect">
            <a:avLst/>
          </a:prstGeom>
        </p:spPr>
      </p:pic>
      <p:sp>
        <p:nvSpPr>
          <p:cNvPr id="4" name="Left Arrow 3"/>
          <p:cNvSpPr/>
          <p:nvPr/>
        </p:nvSpPr>
        <p:spPr>
          <a:xfrm>
            <a:off x="2922452" y="3450125"/>
            <a:ext cx="1633303" cy="638386"/>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942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26" y="379026"/>
            <a:ext cx="11831088" cy="1123953"/>
          </a:xfrm>
        </p:spPr>
        <p:txBody>
          <a:bodyPr>
            <a:noAutofit/>
          </a:bodyPr>
          <a:lstStyle/>
          <a:p>
            <a:pPr algn="ctr"/>
            <a:r>
              <a:rPr lang="en-US" sz="3200" b="1" dirty="0"/>
              <a:t>Step 2 – Select </a:t>
            </a:r>
            <a:r>
              <a:rPr lang="en-US" sz="3200" dirty="0"/>
              <a:t>the</a:t>
            </a:r>
            <a:r>
              <a:rPr lang="en-US" sz="3200" b="1" dirty="0"/>
              <a:t> course in which you would like to schedule an exam and click “Schedule an Exam”.</a:t>
            </a:r>
          </a:p>
        </p:txBody>
      </p:sp>
      <p:sp>
        <p:nvSpPr>
          <p:cNvPr id="4" name="TextBox 3"/>
          <p:cNvSpPr txBox="1"/>
          <p:nvPr/>
        </p:nvSpPr>
        <p:spPr>
          <a:xfrm>
            <a:off x="2540172" y="3429000"/>
            <a:ext cx="8799082" cy="2031325"/>
          </a:xfrm>
          <a:prstGeom prst="rect">
            <a:avLst/>
          </a:prstGeom>
          <a:noFill/>
        </p:spPr>
        <p:txBody>
          <a:bodyPr wrap="square" rtlCol="0">
            <a:spAutoFit/>
          </a:bodyPr>
          <a:lstStyle/>
          <a:p>
            <a:pPr marL="342900" indent="-342900">
              <a:buFont typeface="Arial" panose="020B0604020202020204" pitchFamily="34" charset="0"/>
              <a:buChar char="•"/>
            </a:pPr>
            <a:r>
              <a:rPr lang="en-US" b="1" dirty="0">
                <a:solidFill>
                  <a:schemeClr val="bg1"/>
                </a:solidFill>
              </a:rPr>
              <a:t>**Important Tip** </a:t>
            </a:r>
            <a:r>
              <a:rPr lang="en-US" dirty="0"/>
              <a:t>Before scheduling an exam, you may want to view the </a:t>
            </a:r>
            <a:r>
              <a:rPr lang="en-US" b="1" dirty="0"/>
              <a:t>Exam Administration Details </a:t>
            </a:r>
            <a:r>
              <a:rPr lang="en-US" dirty="0"/>
              <a:t>to be sure you are scheduling the exam within the guidelines your instructor has set (if it has been completed). </a:t>
            </a:r>
          </a:p>
          <a:p>
            <a:endParaRPr lang="en-US" dirty="0"/>
          </a:p>
          <a:p>
            <a:pPr marL="342900" indent="-342900">
              <a:buFont typeface="Arial" panose="020B0604020202020204" pitchFamily="34" charset="0"/>
              <a:buChar char="•"/>
            </a:pPr>
            <a:r>
              <a:rPr lang="en-US" dirty="0"/>
              <a:t>If you schedule an exam for a date/time that is outside of what the instructor allows, your request will be denied and our office will need approval from your instructor for the other date/time. </a:t>
            </a:r>
          </a:p>
        </p:txBody>
      </p:sp>
      <p:pic>
        <p:nvPicPr>
          <p:cNvPr id="6" name="Picture 5">
            <a:extLst>
              <a:ext uri="{FF2B5EF4-FFF2-40B4-BE49-F238E27FC236}">
                <a16:creationId xmlns:a16="http://schemas.microsoft.com/office/drawing/2014/main" id="{D0473F53-52C0-4A91-9B2F-7A2F39DB59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852" y="1557950"/>
            <a:ext cx="7487695" cy="1657581"/>
          </a:xfrm>
          <a:prstGeom prst="rect">
            <a:avLst/>
          </a:prstGeom>
        </p:spPr>
      </p:pic>
      <p:sp>
        <p:nvSpPr>
          <p:cNvPr id="7" name="Left Arrow 6"/>
          <p:cNvSpPr/>
          <p:nvPr/>
        </p:nvSpPr>
        <p:spPr>
          <a:xfrm rot="5400000">
            <a:off x="331254" y="3566256"/>
            <a:ext cx="1774504" cy="73152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497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01595-B65F-431B-B0B5-E5F5DB405537}"/>
              </a:ext>
            </a:extLst>
          </p:cNvPr>
          <p:cNvSpPr txBox="1"/>
          <p:nvPr/>
        </p:nvSpPr>
        <p:spPr>
          <a:xfrm>
            <a:off x="6271789" y="1351123"/>
            <a:ext cx="5501781" cy="3077766"/>
          </a:xfrm>
          <a:prstGeom prst="rect">
            <a:avLst/>
          </a:prstGeom>
          <a:noFill/>
        </p:spPr>
        <p:txBody>
          <a:bodyPr wrap="square" rtlCol="0">
            <a:spAutoFit/>
          </a:bodyPr>
          <a:lstStyle/>
          <a:p>
            <a:r>
              <a:rPr lang="en-US" sz="1600" dirty="0"/>
              <a:t>This is an example for the Exam Administration Details form (Terms and Conditions) that your instructors will complete. It is at the top of the page after you click on the “Schedule an Exam” button. </a:t>
            </a:r>
          </a:p>
          <a:p>
            <a:endParaRPr lang="en-US" sz="1600" dirty="0"/>
          </a:p>
          <a:p>
            <a:r>
              <a:rPr lang="en-US" sz="1600" dirty="0"/>
              <a:t>Review this carefully as this is what our office goes by when approving exam requests. If your request does not met these terms, the request will be denied until our office receives approval from your instructor for that date/time. Approvals must be submitted before the 7 day deadline passes. </a:t>
            </a:r>
          </a:p>
          <a:p>
            <a:endParaRPr lang="en-US" dirty="0"/>
          </a:p>
        </p:txBody>
      </p:sp>
      <p:pic>
        <p:nvPicPr>
          <p:cNvPr id="4" name="Picture 3">
            <a:extLst>
              <a:ext uri="{FF2B5EF4-FFF2-40B4-BE49-F238E27FC236}">
                <a16:creationId xmlns:a16="http://schemas.microsoft.com/office/drawing/2014/main" id="{CC4BBB9A-456F-4016-BCDA-61C6C1EC8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54" y="377503"/>
            <a:ext cx="5727191" cy="5025006"/>
          </a:xfrm>
          <a:prstGeom prst="rect">
            <a:avLst/>
          </a:prstGeom>
        </p:spPr>
      </p:pic>
    </p:spTree>
    <p:extLst>
      <p:ext uri="{BB962C8B-B14F-4D97-AF65-F5344CB8AC3E}">
        <p14:creationId xmlns:p14="http://schemas.microsoft.com/office/powerpoint/2010/main" val="206613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3214" y="100644"/>
            <a:ext cx="11207118" cy="1255519"/>
          </a:xfrm>
        </p:spPr>
        <p:txBody>
          <a:bodyPr>
            <a:normAutofit/>
          </a:bodyPr>
          <a:lstStyle/>
          <a:p>
            <a:r>
              <a:rPr lang="en-US" sz="3200" b="1" dirty="0"/>
              <a:t>Step 3 – Select the type of exam you wish to schedule. </a:t>
            </a:r>
          </a:p>
        </p:txBody>
      </p:sp>
      <p:sp>
        <p:nvSpPr>
          <p:cNvPr id="14" name="TextBox 13"/>
          <p:cNvSpPr txBox="1"/>
          <p:nvPr/>
        </p:nvSpPr>
        <p:spPr>
          <a:xfrm>
            <a:off x="6175372" y="1559119"/>
            <a:ext cx="5889539" cy="4031873"/>
          </a:xfrm>
          <a:prstGeom prst="rect">
            <a:avLst/>
          </a:prstGeom>
          <a:noFill/>
        </p:spPr>
        <p:txBody>
          <a:bodyPr wrap="square" rtlCol="0">
            <a:spAutoFit/>
          </a:bodyPr>
          <a:lstStyle/>
          <a:p>
            <a:pPr marL="285750" indent="-285750">
              <a:buFont typeface="Arial" panose="020B0604020202020204" pitchFamily="34" charset="0"/>
              <a:buChar char="•"/>
            </a:pPr>
            <a:r>
              <a:rPr lang="en-US" sz="1600" dirty="0"/>
              <a:t>Exams/quizzes can be scheduled every 15 minutes between the hours of 8am and 8pm Monday-Thursday and must end by 10pm.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Exams/quizzes on Fridays can be scheduled every 15 minutes between 8am and 3:30pm and must end by 5pm.</a:t>
            </a:r>
          </a:p>
          <a:p>
            <a:endParaRPr lang="en-US" sz="1600" dirty="0"/>
          </a:p>
          <a:p>
            <a:pPr marL="285750" indent="-285750">
              <a:buFont typeface="Arial" panose="020B0604020202020204" pitchFamily="34" charset="0"/>
              <a:buChar char="•"/>
            </a:pPr>
            <a:r>
              <a:rPr lang="en-US" sz="1600" dirty="0"/>
              <a:t>“Final” only refers to exams administered during Finals Week (week 16). If your instructor plans on administering your final exam the week prior, please select “Exam” instead of final. </a:t>
            </a:r>
          </a:p>
          <a:p>
            <a:endParaRPr lang="en-US" sz="1600" dirty="0"/>
          </a:p>
          <a:p>
            <a:pPr marL="742950" lvl="1" indent="-285750">
              <a:buFont typeface="Arial" panose="020B0604020202020204" pitchFamily="34" charset="0"/>
              <a:buChar char="•"/>
            </a:pPr>
            <a:r>
              <a:rPr lang="en-US" sz="1600" dirty="0"/>
              <a:t>Final exams during week 16 can only be scheduled during the following times only:</a:t>
            </a:r>
          </a:p>
          <a:p>
            <a:pPr marL="742950" lvl="1" indent="-285750">
              <a:buFont typeface="Arial" panose="020B0604020202020204" pitchFamily="34" charset="0"/>
              <a:buChar char="•"/>
            </a:pPr>
            <a:r>
              <a:rPr lang="en-US" sz="1600" dirty="0"/>
              <a:t>Monday-Thursday: 7:30a, 10a, 12:30p, 3p, 5:30p &amp; 8p </a:t>
            </a:r>
          </a:p>
          <a:p>
            <a:pPr marL="742950" lvl="1" indent="-285750">
              <a:buFont typeface="Arial" panose="020B0604020202020204" pitchFamily="34" charset="0"/>
              <a:buChar char="•"/>
            </a:pPr>
            <a:r>
              <a:rPr lang="en-US" sz="1600" dirty="0"/>
              <a:t>Friday: 7:30a only</a:t>
            </a:r>
          </a:p>
        </p:txBody>
      </p:sp>
      <p:pic>
        <p:nvPicPr>
          <p:cNvPr id="8" name="Picture 7">
            <a:extLst>
              <a:ext uri="{FF2B5EF4-FFF2-40B4-BE49-F238E27FC236}">
                <a16:creationId xmlns:a16="http://schemas.microsoft.com/office/drawing/2014/main" id="{33FC0769-3DB6-40F7-910A-565C66B62D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90" y="1559119"/>
            <a:ext cx="5889539" cy="3756732"/>
          </a:xfrm>
          <a:prstGeom prst="rect">
            <a:avLst/>
          </a:prstGeom>
        </p:spPr>
      </p:pic>
      <p:sp>
        <p:nvSpPr>
          <p:cNvPr id="7" name="Left Arrow 6"/>
          <p:cNvSpPr/>
          <p:nvPr/>
        </p:nvSpPr>
        <p:spPr>
          <a:xfrm>
            <a:off x="2635247" y="2213057"/>
            <a:ext cx="1354785" cy="574794"/>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157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982" y="163706"/>
            <a:ext cx="11357770" cy="1255519"/>
          </a:xfrm>
        </p:spPr>
        <p:txBody>
          <a:bodyPr>
            <a:normAutofit fontScale="90000"/>
          </a:bodyPr>
          <a:lstStyle/>
          <a:p>
            <a:r>
              <a:rPr lang="en-US" sz="3600" b="1" dirty="0"/>
              <a:t>Step 4 – </a:t>
            </a:r>
            <a:r>
              <a:rPr lang="en-US" sz="3600" dirty="0"/>
              <a:t>Enter in</a:t>
            </a:r>
            <a:r>
              <a:rPr lang="en-US" sz="3600" b="1" dirty="0"/>
              <a:t> the date and time </a:t>
            </a:r>
            <a:r>
              <a:rPr lang="en-US" sz="3600" dirty="0"/>
              <a:t>for</a:t>
            </a:r>
            <a:r>
              <a:rPr lang="en-US" sz="3600" b="1" dirty="0"/>
              <a:t> </a:t>
            </a:r>
            <a:r>
              <a:rPr lang="en-US" sz="3600" dirty="0"/>
              <a:t>the</a:t>
            </a:r>
            <a:r>
              <a:rPr lang="en-US" sz="3600" b="1" dirty="0"/>
              <a:t> exam and choose the accommodations needed.</a:t>
            </a:r>
          </a:p>
        </p:txBody>
      </p:sp>
      <p:sp>
        <p:nvSpPr>
          <p:cNvPr id="14" name="TextBox 13"/>
          <p:cNvSpPr txBox="1"/>
          <p:nvPr/>
        </p:nvSpPr>
        <p:spPr>
          <a:xfrm>
            <a:off x="6209228" y="1570023"/>
            <a:ext cx="5679846" cy="4524315"/>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Select the accommodations that will be needed for this specific exam. </a:t>
            </a:r>
          </a:p>
          <a:p>
            <a:endParaRPr lang="en-US" dirty="0"/>
          </a:p>
          <a:p>
            <a:pPr marL="285750" indent="-285750">
              <a:buFont typeface="Arial" panose="020B0604020202020204" pitchFamily="34" charset="0"/>
              <a:buChar char="•"/>
            </a:pPr>
            <a:r>
              <a:rPr lang="en-US" b="1" dirty="0"/>
              <a:t>Required Technology</a:t>
            </a:r>
            <a:r>
              <a:rPr lang="en-US" dirty="0"/>
              <a:t>: Only select these if they apply to you and your exam. </a:t>
            </a:r>
          </a:p>
          <a:p>
            <a:endParaRPr lang="en-US" dirty="0"/>
          </a:p>
          <a:p>
            <a:pPr marL="742950" lvl="1" indent="-285750">
              <a:buFont typeface="Arial" panose="020B0604020202020204" pitchFamily="34" charset="0"/>
              <a:buChar char="•"/>
            </a:pPr>
            <a:r>
              <a:rPr lang="en-US" b="1" dirty="0"/>
              <a:t>Canvas Exam</a:t>
            </a:r>
            <a:r>
              <a:rPr lang="en-US" dirty="0"/>
              <a:t>: if this specific exam is being administered online and you need to use our testing space and proctor</a:t>
            </a:r>
          </a:p>
          <a:p>
            <a:pPr marL="742950" lvl="1" indent="-285750">
              <a:buFont typeface="Arial" panose="020B0604020202020204" pitchFamily="34" charset="0"/>
              <a:buChar char="•"/>
            </a:pPr>
            <a:r>
              <a:rPr lang="en-US" b="1" dirty="0"/>
              <a:t>Proctor via Zoom</a:t>
            </a:r>
            <a:r>
              <a:rPr lang="en-US" dirty="0"/>
              <a:t>: Only for students with a remote learning accommodation.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When done, click the “Add Exam Request” button.</a:t>
            </a:r>
          </a:p>
          <a:p>
            <a:pPr marL="285750" indent="-285750">
              <a:buFont typeface="Arial" panose="020B0604020202020204" pitchFamily="34" charset="0"/>
              <a:buChar char="•"/>
            </a:pPr>
            <a:endParaRPr lang="en-US" dirty="0"/>
          </a:p>
          <a:p>
            <a:endParaRPr lang="en-US" dirty="0"/>
          </a:p>
        </p:txBody>
      </p:sp>
      <p:pic>
        <p:nvPicPr>
          <p:cNvPr id="4" name="Picture 3">
            <a:extLst>
              <a:ext uri="{FF2B5EF4-FFF2-40B4-BE49-F238E27FC236}">
                <a16:creationId xmlns:a16="http://schemas.microsoft.com/office/drawing/2014/main" id="{4A6B5B1C-F404-436E-87DE-61D428E5E9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499" y="1592452"/>
            <a:ext cx="5754274" cy="3673096"/>
          </a:xfrm>
          <a:prstGeom prst="rect">
            <a:avLst/>
          </a:prstGeom>
        </p:spPr>
      </p:pic>
    </p:spTree>
    <p:extLst>
      <p:ext uri="{BB962C8B-B14F-4D97-AF65-F5344CB8AC3E}">
        <p14:creationId xmlns:p14="http://schemas.microsoft.com/office/powerpoint/2010/main" val="45675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7BBC26-7D67-48E9-8666-77A4E2BBE457}"/>
              </a:ext>
            </a:extLst>
          </p:cNvPr>
          <p:cNvSpPr txBox="1"/>
          <p:nvPr/>
        </p:nvSpPr>
        <p:spPr>
          <a:xfrm>
            <a:off x="6918120" y="1048622"/>
            <a:ext cx="4767744" cy="3970318"/>
          </a:xfrm>
          <a:prstGeom prst="rect">
            <a:avLst/>
          </a:prstGeom>
          <a:noFill/>
        </p:spPr>
        <p:txBody>
          <a:bodyPr wrap="square" rtlCol="0">
            <a:spAutoFit/>
          </a:bodyPr>
          <a:lstStyle/>
          <a:p>
            <a:pPr marL="285750" indent="-285750">
              <a:buFont typeface="Arial" panose="020B0604020202020204" pitchFamily="34" charset="0"/>
              <a:buChar char="•"/>
            </a:pPr>
            <a:r>
              <a:rPr lang="en-US" dirty="0"/>
              <a:t>Once your request is submitted, you’ll be taken back to the Exam Access page where you can see all your submitted exam requests.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You can check the approval status, your allotted time, and the location of where you’ll be taking it. You can also submit another exam request if needed.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You can also make modifications to the request if needed. All modification requests must be submitted before the 7-day deadline passes as well. </a:t>
            </a:r>
          </a:p>
        </p:txBody>
      </p:sp>
      <p:pic>
        <p:nvPicPr>
          <p:cNvPr id="4" name="Picture 3">
            <a:extLst>
              <a:ext uri="{FF2B5EF4-FFF2-40B4-BE49-F238E27FC236}">
                <a16:creationId xmlns:a16="http://schemas.microsoft.com/office/drawing/2014/main" id="{6B84EF63-5F32-4D4A-A9FC-CBBCFBDED2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932" y="218822"/>
            <a:ext cx="6471928" cy="5629917"/>
          </a:xfrm>
          <a:prstGeom prst="rect">
            <a:avLst/>
          </a:prstGeom>
        </p:spPr>
      </p:pic>
    </p:spTree>
    <p:extLst>
      <p:ext uri="{BB962C8B-B14F-4D97-AF65-F5344CB8AC3E}">
        <p14:creationId xmlns:p14="http://schemas.microsoft.com/office/powerpoint/2010/main" val="395222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7404" y="1676753"/>
            <a:ext cx="9908771" cy="2862322"/>
          </a:xfrm>
          <a:prstGeom prst="rect">
            <a:avLst/>
          </a:prstGeom>
        </p:spPr>
        <p:txBody>
          <a:bodyPr wrap="square">
            <a:spAutoFit/>
          </a:bodyPr>
          <a:lstStyle/>
          <a:p>
            <a:pPr algn="ctr"/>
            <a:r>
              <a:rPr lang="en-US" sz="3600" dirty="0">
                <a:latin typeface="+mj-lt"/>
                <a:ea typeface="Verdana" panose="020B0604030504040204" pitchFamily="34" charset="0"/>
                <a:cs typeface="MV Boli" panose="02000500030200090000" pitchFamily="2" charset="0"/>
              </a:rPr>
              <a:t>If you have more questions about exams or exam scheduling, contact the Exams Office by email at </a:t>
            </a:r>
            <a:r>
              <a:rPr lang="en-US" sz="3600" dirty="0">
                <a:latin typeface="+mj-lt"/>
                <a:ea typeface="Verdana" panose="020B0604030504040204" pitchFamily="34" charset="0"/>
                <a:cs typeface="MV Boli" panose="02000500030200090000" pitchFamily="2" charset="0"/>
                <a:hlinkClick r:id="rId2"/>
              </a:rPr>
              <a:t>mudcexams@missouri.edu</a:t>
            </a:r>
            <a:r>
              <a:rPr lang="en-US" sz="3600" dirty="0">
                <a:latin typeface="+mj-lt"/>
                <a:ea typeface="Verdana" panose="020B0604030504040204" pitchFamily="34" charset="0"/>
                <a:cs typeface="MV Boli" panose="02000500030200090000" pitchFamily="2" charset="0"/>
              </a:rPr>
              <a:t> or by phone at (573) 882-4698.</a:t>
            </a:r>
          </a:p>
          <a:p>
            <a:pPr algn="ctr"/>
            <a:endParaRPr lang="en-US" sz="3600" dirty="0">
              <a:latin typeface="+mj-lt"/>
              <a:ea typeface="Verdana" panose="020B0604030504040204" pitchFamily="34" charset="0"/>
              <a:cs typeface="MV Boli" panose="02000500030200090000" pitchFamily="2" charset="0"/>
            </a:endParaRPr>
          </a:p>
        </p:txBody>
      </p:sp>
    </p:spTree>
    <p:extLst>
      <p:ext uri="{BB962C8B-B14F-4D97-AF65-F5344CB8AC3E}">
        <p14:creationId xmlns:p14="http://schemas.microsoft.com/office/powerpoint/2010/main" val="465116109"/>
      </p:ext>
    </p:extLst>
  </p:cSld>
  <p:clrMapOvr>
    <a:masterClrMapping/>
  </p:clrMapOvr>
</p:sld>
</file>

<file path=ppt/theme/theme1.xml><?xml version="1.0" encoding="utf-8"?>
<a:theme xmlns:a="http://schemas.openxmlformats.org/drawingml/2006/main" name="MU-Powerpoint-Light-Wide">
  <a:themeElements>
    <a:clrScheme name="Mizzou Theme">
      <a:dk1>
        <a:srgbClr val="000000"/>
      </a:dk1>
      <a:lt1>
        <a:srgbClr val="000000"/>
      </a:lt1>
      <a:dk2>
        <a:srgbClr val="FEFFFF"/>
      </a:dk2>
      <a:lt2>
        <a:srgbClr val="FEFFFF"/>
      </a:lt2>
      <a:accent1>
        <a:srgbClr val="F4CF4B"/>
      </a:accent1>
      <a:accent2>
        <a:srgbClr val="900000"/>
      </a:accent2>
      <a:accent3>
        <a:srgbClr val="BD5B2B"/>
      </a:accent3>
      <a:accent4>
        <a:srgbClr val="69901D"/>
      </a:accent4>
      <a:accent5>
        <a:srgbClr val="1C5E90"/>
      </a:accent5>
      <a:accent6>
        <a:srgbClr val="8F8883"/>
      </a:accent6>
      <a:hlink>
        <a:srgbClr val="AB1500"/>
      </a:hlink>
      <a:folHlink>
        <a:srgbClr val="1C5E9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MU-Powerpoint-Light-Wide</Template>
  <TotalTime>3296</TotalTime>
  <Words>677</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MU-Powerpoint-Light-Wide</vt:lpstr>
      <vt:lpstr>Exam Accommodation Requests &amp; Exam Policies and Procedures</vt:lpstr>
      <vt:lpstr>PowerPoint Presentation</vt:lpstr>
      <vt:lpstr>Step 1 – go to the “Exam Access” section in your myAccess Account</vt:lpstr>
      <vt:lpstr>Step 2 – Select the course in which you would like to schedule an exam and click “Schedule an Exam”.</vt:lpstr>
      <vt:lpstr>PowerPoint Presentation</vt:lpstr>
      <vt:lpstr>Step 3 – Select the type of exam you wish to schedule. </vt:lpstr>
      <vt:lpstr>Step 4 – Enter in the date and time for the exam and choose the accommodations needed.</vt:lpstr>
      <vt:lpstr>PowerPoint Presentation</vt:lpstr>
      <vt:lpstr>PowerPoint Presentation</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Your myAccess Account</dc:title>
  <dc:creator>Sarabia, Stacy E.</dc:creator>
  <cp:lastModifiedBy>Sarabia, Stacy E.</cp:lastModifiedBy>
  <cp:revision>267</cp:revision>
  <cp:lastPrinted>2017-01-05T20:16:29Z</cp:lastPrinted>
  <dcterms:created xsi:type="dcterms:W3CDTF">2016-03-17T13:57:11Z</dcterms:created>
  <dcterms:modified xsi:type="dcterms:W3CDTF">2022-12-21T14:18:30Z</dcterms:modified>
</cp:coreProperties>
</file>